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</p:sldMasterIdLst>
  <p:notesMasterIdLst>
    <p:notesMasterId r:id="rId10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</p:sldIdLst>
  <p:sldSz cx="13004800" cy="9753600"/>
  <p:notesSz cx="13004800" cy="9753600"/>
  <p:embeddedFontLst>
    <p:embeddedFont>
      <p:font typeface="AHGOTB+STIXGeneral-Regular" panose="02000500000000000000" pitchFamily="2"/>
      <p:regular r:id="rId106"/>
    </p:embeddedFont>
    <p:embeddedFont>
      <p:font typeface="BRPKNT+HelveticaNeue-CondensedBold" panose="02000500000000000000" pitchFamily="2"/>
      <p:regular r:id="rId107"/>
    </p:embeddedFont>
    <p:embeddedFont>
      <p:font typeface="GGKHRP+HelveticaNeue-Italic" panose="02000500000000000000" pitchFamily="2"/>
      <p:regular r:id="rId108"/>
    </p:embeddedFont>
    <p:embeddedFont>
      <p:font typeface="HLDQJD+HelveticaNeue-BoldItalic" panose="02000500000000000000" pitchFamily="2"/>
      <p:regular r:id="rId109"/>
    </p:embeddedFont>
    <p:embeddedFont>
      <p:font typeface="HQJPCS+HelveticaNeue-Bold" panose="02000500000000000000" pitchFamily="2"/>
      <p:regular r:id="rId110"/>
    </p:embeddedFont>
    <p:embeddedFont>
      <p:font typeface="JRQFRB+STIXVariants-Regular" panose="02000500000000000000" pitchFamily="2"/>
      <p:regular r:id="rId111"/>
    </p:embeddedFont>
    <p:embeddedFont>
      <p:font typeface="JVSOTF+STIXSizeOneSym-Regular" panose="02000500000000000000" pitchFamily="2"/>
      <p:regular r:id="rId112"/>
    </p:embeddedFont>
    <p:embeddedFont>
      <p:font typeface="KDMEOF+HelveticaNeue" panose="02000500000000000000" pitchFamily="2"/>
      <p:regular r:id="rId113"/>
    </p:embeddedFont>
    <p:embeddedFont>
      <p:font typeface="NUWHRE+STIXSizeOneSym-Regular" panose="02000500000000000000" pitchFamily="2"/>
      <p:regular r:id="rId114"/>
    </p:embeddedFont>
    <p:embeddedFont>
      <p:font typeface="ORTROR+STIXGeneral-Italic" panose="02000500000000000000" pitchFamily="2"/>
      <p:regular r:id="rId115"/>
    </p:embeddedFont>
    <p:embeddedFont>
      <p:font typeface="PNBFDJ+HelveticaNeue-Medium" panose="02000500000000000000" pitchFamily="2"/>
      <p:regular r:id="rId116"/>
    </p:embeddedFont>
    <p:embeddedFont>
      <p:font typeface="TVQIGR+CourierNewPS-BoldMT" panose="02000500000000000000" pitchFamily="2"/>
      <p:regular r:id="rId117"/>
    </p:embeddedFont>
    <p:embeddedFont>
      <p:font typeface="UBHBWA+HelveticaNeue" panose="02000500000000000000" pitchFamily="2"/>
      <p:regular r:id="rId118"/>
    </p:embeddedFont>
    <p:embeddedFont>
      <p:font typeface="UKKBEU+STIXGeneral-Italic" panose="02000500000000000000" pitchFamily="2"/>
      <p:regular r:id="rId119"/>
    </p:embeddedFont>
    <p:embeddedFont>
      <p:font typeface="VVBRHR+CourierNewPSMT" panose="02000500000000000000" pitchFamily="2"/>
      <p:regular r:id="rId120"/>
    </p:embeddedFont>
    <p:embeddedFont>
      <p:font typeface="WNFEMU+STIXGeneral-Regular" panose="02000500000000000000" pitchFamily="2"/>
      <p:regular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>
      <p:cViewPr varScale="1">
        <p:scale>
          <a:sx n="75" d="100"/>
          <a:sy n="75" d="100"/>
        </p:scale>
        <p:origin x="1768" y="1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12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openxmlformats.org/officeDocument/2006/relationships/font" Target="fonts/font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font" Target="fonts/font3.fntdata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15.fntdata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6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8A19-17AE-984F-ABD9-ECBC67A9399F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CD9C9-9ECE-6D47-961C-23E6DB2DA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19d7081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19d7081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30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19d7081c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19d7081c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20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19d7081c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219d7081c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48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219d7081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219d7081c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30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219d7081c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219d7081c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3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19d7081c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19d7081c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33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19d7081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19d7081c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425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219d7081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219d7081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52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219d7081c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219d7081c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1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219d7081c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219d7081c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88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219d7081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219d7081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8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1745be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1745be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226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19d7081c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19d7081c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219d7081c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219d7081c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6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219d7081c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219d7081c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355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19d7081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19d7081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There are many reasons why black boxes are currently preferred over interpretable models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32924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19d7081c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19d7081c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4113540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19d7081c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19d7081c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529512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1715bb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1715bb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4247553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19d7081c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219d7081c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COMPAS designed based on surveys and expertise and does not depend on past criminal history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714147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19d7081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19d7081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938661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219d7081c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219d7081c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BreezoMeter has made a profit from making this predictions but may not have developed this new technology if models were forced to be transparent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620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19d7081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19d7081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176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19d7081c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19d7081c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39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219d7081c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219d7081c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539344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19d7081c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219d7081c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8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31715bba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31715bba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12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2fb2e5c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2fb2e5ca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we need domain experts (craft interpretable features)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need to make it proprietary (example + bring up for discussion)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0517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19d7081c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19d7081c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we need domain experts (craft interpretable features)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need to make it proprietary (example + bring up for discussion)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792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2fb2e5ca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2fb2e5ca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268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219d7081c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219d7081c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382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219d7081c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219d7081c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57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219d7081c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219d7081c_3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2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219d708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219d708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49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19d7081c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19d7081c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888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219d7081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219d7081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397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219d7081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219d7081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78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219d7081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219d7081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734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19d708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19d708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703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219d7081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219d7081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565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219d7081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219d7081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39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219d7081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219d7081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689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219d7081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219d7081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6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219d7081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219d7081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4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19d7081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19d7081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987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219d7081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219d7081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5575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219d7081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219d7081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92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219d7081c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219d7081c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83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219d7081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219d7081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8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219d7081c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219d7081c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634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219d7081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219d7081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1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219d7081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219d7081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7598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219d7081c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219d7081c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05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219d7081c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219d7081c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735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219d7081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219d7081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0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19d7081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19d7081c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0033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219d7081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219d7081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19d7081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19d7081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3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19d7081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19d7081c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53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19d7081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219d7081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04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43307" y="8022424"/>
            <a:ext cx="8531627" cy="1147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50230" lvl="0" indent="-3251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75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43307" y="2097541"/>
            <a:ext cx="12118187" cy="3723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6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43307" y="5977553"/>
            <a:ext cx="12118187" cy="2466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50230" lvl="0" indent="-48767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60" lvl="1" indent="-451549" algn="ctr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2pPr>
            <a:lvl3pPr marL="1950690" lvl="2" indent="-451549" algn="ctr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3pPr>
            <a:lvl4pPr marL="2600919" lvl="3" indent="-451549" algn="ctr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4pPr>
            <a:lvl5pPr marL="3251149" lvl="4" indent="-451549" algn="ctr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5pPr>
            <a:lvl6pPr marL="3901379" lvl="5" indent="-451549" algn="ctr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6pPr>
            <a:lvl7pPr marL="4551609" lvl="6" indent="-451549" algn="ctr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7pPr>
            <a:lvl8pPr marL="5201839" lvl="7" indent="-451549" algn="ctr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8pPr>
            <a:lvl9pPr marL="5852069" lvl="8" indent="-451549" algn="ctr">
              <a:spcBef>
                <a:spcPts val="2276"/>
              </a:spcBef>
              <a:spcAft>
                <a:spcPts val="227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21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37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3318" y="1411935"/>
            <a:ext cx="12118187" cy="3892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9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3307" y="5374341"/>
            <a:ext cx="12118187" cy="150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82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3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307" y="4078649"/>
            <a:ext cx="12118187" cy="1596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2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665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50230" lvl="0" indent="-4876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60" lvl="1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2pPr>
            <a:lvl3pPr marL="1950690" lvl="2" indent="-451549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3pPr>
            <a:lvl4pPr marL="2600919" lvl="3" indent="-451549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4pPr>
            <a:lvl5pPr marL="3251149" lvl="4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5pPr>
            <a:lvl6pPr marL="3901379" lvl="5" indent="-451549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6pPr>
            <a:lvl7pPr marL="4551609" lvl="6" indent="-451549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7pPr>
            <a:lvl8pPr marL="5201839" lvl="7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8pPr>
            <a:lvl9pPr marL="5852069" lvl="8" indent="-451549">
              <a:spcBef>
                <a:spcPts val="2276"/>
              </a:spcBef>
              <a:spcAft>
                <a:spcPts val="227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13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568874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50230" lvl="0" indent="-45154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91"/>
            </a:lvl1pPr>
            <a:lvl2pPr marL="1300460" lvl="1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2pPr>
            <a:lvl3pPr marL="1950690" lvl="2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3pPr>
            <a:lvl4pPr marL="2600919" lvl="3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4pPr>
            <a:lvl5pPr marL="3251149" lvl="4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5pPr>
            <a:lvl6pPr marL="3901379" lvl="5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6pPr>
            <a:lvl7pPr marL="4551609" lvl="6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7pPr>
            <a:lvl8pPr marL="5201839" lvl="7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8pPr>
            <a:lvl9pPr marL="5852069" lvl="8" indent="-433487">
              <a:spcBef>
                <a:spcPts val="2276"/>
              </a:spcBef>
              <a:spcAft>
                <a:spcPts val="2276"/>
              </a:spcAft>
              <a:buSzPts val="1200"/>
              <a:buChar char="■"/>
              <a:defRPr sz="170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872747" y="2185434"/>
            <a:ext cx="5688747" cy="6478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50230" lvl="0" indent="-451549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91"/>
            </a:lvl1pPr>
            <a:lvl2pPr marL="1300460" lvl="1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2pPr>
            <a:lvl3pPr marL="1950690" lvl="2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3pPr>
            <a:lvl4pPr marL="2600919" lvl="3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4pPr>
            <a:lvl5pPr marL="3251149" lvl="4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5pPr>
            <a:lvl6pPr marL="3901379" lvl="5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6pPr>
            <a:lvl7pPr marL="4551609" lvl="6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7pPr>
            <a:lvl8pPr marL="5201839" lvl="7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8pPr>
            <a:lvl9pPr marL="5852069" lvl="8" indent="-433487">
              <a:spcBef>
                <a:spcPts val="2276"/>
              </a:spcBef>
              <a:spcAft>
                <a:spcPts val="2276"/>
              </a:spcAft>
              <a:buSzPts val="1200"/>
              <a:buChar char="■"/>
              <a:defRPr sz="170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54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774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43307" y="1053582"/>
            <a:ext cx="3993600" cy="1433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413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43307" y="2635094"/>
            <a:ext cx="3993600" cy="6029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50230" lvl="0" indent="-433487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7"/>
            </a:lvl1pPr>
            <a:lvl2pPr marL="1300460" lvl="1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2pPr>
            <a:lvl3pPr marL="1950690" lvl="2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3pPr>
            <a:lvl4pPr marL="2600919" lvl="3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4pPr>
            <a:lvl5pPr marL="3251149" lvl="4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5pPr>
            <a:lvl6pPr marL="3901379" lvl="5" indent="-433487">
              <a:spcBef>
                <a:spcPts val="2276"/>
              </a:spcBef>
              <a:spcAft>
                <a:spcPts val="0"/>
              </a:spcAft>
              <a:buSzPts val="1200"/>
              <a:buChar char="■"/>
              <a:defRPr sz="1707"/>
            </a:lvl6pPr>
            <a:lvl7pPr marL="4551609" lvl="6" indent="-433487">
              <a:spcBef>
                <a:spcPts val="2276"/>
              </a:spcBef>
              <a:spcAft>
                <a:spcPts val="0"/>
              </a:spcAft>
              <a:buSzPts val="1200"/>
              <a:buChar char="●"/>
              <a:defRPr sz="1707"/>
            </a:lvl7pPr>
            <a:lvl8pPr marL="5201839" lvl="7" indent="-433487">
              <a:spcBef>
                <a:spcPts val="2276"/>
              </a:spcBef>
              <a:spcAft>
                <a:spcPts val="0"/>
              </a:spcAft>
              <a:buSzPts val="1200"/>
              <a:buChar char="○"/>
              <a:defRPr sz="1707"/>
            </a:lvl8pPr>
            <a:lvl9pPr marL="5852069" lvl="8" indent="-433487">
              <a:spcBef>
                <a:spcPts val="2276"/>
              </a:spcBef>
              <a:spcAft>
                <a:spcPts val="2276"/>
              </a:spcAft>
              <a:buSzPts val="1200"/>
              <a:buChar char="■"/>
              <a:defRPr sz="170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793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97244" y="853618"/>
            <a:ext cx="9056427" cy="7757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827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35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502400" y="-237"/>
            <a:ext cx="65024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6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77600" y="2338465"/>
            <a:ext cx="5753173" cy="2810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3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77600" y="5315461"/>
            <a:ext cx="5753173" cy="2342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7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025067" y="1373061"/>
            <a:ext cx="5457067" cy="70070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50230" lvl="0" indent="-4876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460" lvl="1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2pPr>
            <a:lvl3pPr marL="1950690" lvl="2" indent="-451549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3pPr>
            <a:lvl4pPr marL="2600919" lvl="3" indent="-451549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4pPr>
            <a:lvl5pPr marL="3251149" lvl="4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5pPr>
            <a:lvl6pPr marL="3901379" lvl="5" indent="-451549">
              <a:spcBef>
                <a:spcPts val="2276"/>
              </a:spcBef>
              <a:spcAft>
                <a:spcPts val="0"/>
              </a:spcAft>
              <a:buSzPts val="1400"/>
              <a:buChar char="■"/>
              <a:defRPr/>
            </a:lvl6pPr>
            <a:lvl7pPr marL="4551609" lvl="6" indent="-451549">
              <a:spcBef>
                <a:spcPts val="2276"/>
              </a:spcBef>
              <a:spcAft>
                <a:spcPts val="0"/>
              </a:spcAft>
              <a:buSzPts val="1400"/>
              <a:buChar char="●"/>
              <a:defRPr/>
            </a:lvl7pPr>
            <a:lvl8pPr marL="5201839" lvl="7" indent="-451549">
              <a:spcBef>
                <a:spcPts val="2276"/>
              </a:spcBef>
              <a:spcAft>
                <a:spcPts val="0"/>
              </a:spcAft>
              <a:buSzPts val="1400"/>
              <a:buChar char="○"/>
              <a:defRPr/>
            </a:lvl8pPr>
            <a:lvl9pPr marL="5852069" lvl="8" indent="-451549">
              <a:spcBef>
                <a:spcPts val="2276"/>
              </a:spcBef>
              <a:spcAft>
                <a:spcPts val="227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574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73" cy="74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22">
                <a:solidFill>
                  <a:schemeClr val="dk2"/>
                </a:solidFill>
              </a:defRPr>
            </a:lvl1pPr>
            <a:lvl2pPr lvl="1" algn="r">
              <a:buNone/>
              <a:defRPr sz="1422">
                <a:solidFill>
                  <a:schemeClr val="dk2"/>
                </a:solidFill>
              </a:defRPr>
            </a:lvl2pPr>
            <a:lvl3pPr lvl="2" algn="r">
              <a:buNone/>
              <a:defRPr sz="1422">
                <a:solidFill>
                  <a:schemeClr val="dk2"/>
                </a:solidFill>
              </a:defRPr>
            </a:lvl3pPr>
            <a:lvl4pPr lvl="3" algn="r">
              <a:buNone/>
              <a:defRPr sz="1422">
                <a:solidFill>
                  <a:schemeClr val="dk2"/>
                </a:solidFill>
              </a:defRPr>
            </a:lvl4pPr>
            <a:lvl5pPr lvl="4" algn="r">
              <a:buNone/>
              <a:defRPr sz="1422">
                <a:solidFill>
                  <a:schemeClr val="dk2"/>
                </a:solidFill>
              </a:defRPr>
            </a:lvl5pPr>
            <a:lvl6pPr lvl="5" algn="r">
              <a:buNone/>
              <a:defRPr sz="1422">
                <a:solidFill>
                  <a:schemeClr val="dk2"/>
                </a:solidFill>
              </a:defRPr>
            </a:lvl6pPr>
            <a:lvl7pPr lvl="6" algn="r">
              <a:buNone/>
              <a:defRPr sz="1422">
                <a:solidFill>
                  <a:schemeClr val="dk2"/>
                </a:solidFill>
              </a:defRPr>
            </a:lvl7pPr>
            <a:lvl8pPr lvl="7" algn="r">
              <a:buNone/>
              <a:defRPr sz="1422">
                <a:solidFill>
                  <a:schemeClr val="dk2"/>
                </a:solidFill>
              </a:defRPr>
            </a:lvl8pPr>
            <a:lvl9pPr lvl="8" algn="r">
              <a:buNone/>
              <a:defRPr sz="1422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0833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9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799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3600" y="2619057"/>
            <a:ext cx="8669323" cy="3199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40"/>
              </a:lnSpc>
              <a:spcBef>
                <a:spcPts val="0"/>
              </a:spcBef>
              <a:spcAft>
                <a:spcPts val="0"/>
              </a:spcAft>
            </a:pPr>
            <a:r>
              <a:rPr sz="4900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“Why Should I </a:t>
            </a:r>
            <a:r>
              <a:rPr sz="4900" spc="-89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Trust</a:t>
            </a:r>
            <a:r>
              <a:rPr sz="4900" spc="89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 </a:t>
            </a:r>
            <a:r>
              <a:rPr sz="4900" spc="-89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You?”</a:t>
            </a:r>
          </a:p>
          <a:p>
            <a:pPr marL="25400" marR="0">
              <a:lnSpc>
                <a:spcPts val="5840"/>
              </a:lnSpc>
              <a:spcBef>
                <a:spcPts val="159"/>
              </a:spcBef>
              <a:spcAft>
                <a:spcPts val="0"/>
              </a:spcAft>
            </a:pPr>
            <a:r>
              <a:rPr sz="4900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Explaining the Predictions</a:t>
            </a:r>
          </a:p>
          <a:p>
            <a:pPr marL="1435100" marR="0">
              <a:lnSpc>
                <a:spcPts val="5840"/>
              </a:lnSpc>
              <a:spcBef>
                <a:spcPts val="159"/>
              </a:spcBef>
              <a:spcAft>
                <a:spcPts val="0"/>
              </a:spcAft>
            </a:pPr>
            <a:r>
              <a:rPr sz="4900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of Any Classiﬁer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97700" y="6121082"/>
            <a:ext cx="3360101" cy="851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54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Presented</a:t>
            </a:r>
            <a:r>
              <a:rPr sz="2500" spc="-25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2500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at</a:t>
            </a:r>
            <a:r>
              <a:rPr sz="2500" spc="-25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2500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KDD</a:t>
            </a:r>
            <a:r>
              <a:rPr sz="2500" spc="-25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2500" dirty="0">
                <a:solidFill>
                  <a:srgbClr val="1DB100"/>
                </a:solidFill>
                <a:latin typeface="BRPKNT+HelveticaNeue-CondensedBold"/>
                <a:cs typeface="BRPKNT+HelveticaNeue-CondensedBold"/>
              </a:rPr>
              <a:t>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828802"/>
            <a:ext cx="12594429" cy="2272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14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Sparse Linear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9373" y="2560182"/>
            <a:ext cx="985107" cy="1337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0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⊤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46820" y="2606746"/>
            <a:ext cx="4054415" cy="1883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30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spc="-415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5000" spc="14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00800" y="2827020"/>
            <a:ext cx="6644457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The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linear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models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we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all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know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and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love!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54042" y="2953881"/>
            <a:ext cx="901700" cy="127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32983" y="3874089"/>
            <a:ext cx="2701307" cy="1270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882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2</a:t>
            </a:r>
            <a:r>
              <a:rPr sz="2500" spc="239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2</a:t>
            </a:r>
          </a:p>
          <a:p>
            <a:pPr marL="0" marR="0">
              <a:lnSpc>
                <a:spcPts val="1313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−</a:t>
            </a: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D</a:t>
            </a:r>
            <a:r>
              <a:rPr sz="35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  <a:r>
              <a:rPr sz="35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35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3550" spc="44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/</a:t>
            </a:r>
            <a:r>
              <a:rPr sz="355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σ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62439" y="3953715"/>
            <a:ext cx="3190024" cy="1883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30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π</a:t>
            </a:r>
            <a:r>
              <a:rPr sz="5000" spc="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59700" y="4198620"/>
            <a:ext cx="3159862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Exponential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kernel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60168" y="4300850"/>
            <a:ext cx="876452" cy="127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4227" y="5503293"/>
            <a:ext cx="2480373" cy="10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1.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Get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F9200"/>
                </a:solidFill>
                <a:latin typeface="ORTROR+STIXGeneral-Italic"/>
                <a:cs typeface="ORTROR+STIXGeneral-Italic"/>
              </a:rPr>
              <a:t>x</a:t>
            </a:r>
            <a:r>
              <a:rPr sz="2900" spc="345" dirty="0">
                <a:solidFill>
                  <a:srgbClr val="FF9200"/>
                </a:solidFill>
                <a:latin typeface="AHGOTB+STIXGeneral-Regular"/>
                <a:cs typeface="AHGOTB+STIXGeneral-Regular"/>
              </a:rPr>
              <a:t>′</a:t>
            </a:r>
            <a:r>
              <a:rPr sz="3600" spc="-14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from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69313" y="5503293"/>
            <a:ext cx="3345697" cy="101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3.</a:t>
            </a:r>
            <a:r>
              <a:rPr sz="2400" spc="67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Recover</a:t>
            </a:r>
            <a:r>
              <a:rPr sz="2400" spc="1862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spc="-14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from</a:t>
            </a:r>
            <a:r>
              <a:rPr sz="3600" spc="-218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F9200"/>
                </a:solidFill>
                <a:latin typeface="ORTROR+STIXGeneral-Italic"/>
                <a:cs typeface="ORTROR+STIXGeneral-Italic"/>
              </a:rPr>
              <a:t>z</a:t>
            </a:r>
            <a:r>
              <a:rPr sz="2900" dirty="0">
                <a:solidFill>
                  <a:srgbClr val="FF9200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63272" y="5857702"/>
            <a:ext cx="4474178" cy="217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645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JVSOTF+STIXSizeOneSym-Regular"/>
                <a:cs typeface="JVSOTF+STIXSizeOneSym-Regular"/>
              </a:rPr>
              <a:t>(</a:t>
            </a:r>
            <a:r>
              <a:rPr sz="5000" spc="2002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JVSOTF+STIXSizeOneSym-Regular"/>
                <a:cs typeface="JVSOTF+STIXSizeOneSym-Regular"/>
              </a:rPr>
              <a:t>)</a:t>
            </a:r>
            <a:r>
              <a:rPr sz="5300" baseline="817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2588" y="6062806"/>
            <a:ext cx="9590721" cy="217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645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L</a:t>
            </a:r>
            <a:r>
              <a:rPr sz="5000" spc="69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5000" spc="-41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5000" spc="-41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π</a:t>
            </a:r>
            <a:r>
              <a:rPr sz="5000" spc="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5000" spc="43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NUWHRE+STIXSizeOneSym-Regular"/>
                <a:cs typeface="NUWHRE+STIXSizeOneSym-Regular"/>
              </a:rPr>
              <a:t>∑</a:t>
            </a:r>
            <a:r>
              <a:rPr sz="5000" spc="-12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π</a:t>
            </a:r>
            <a:r>
              <a:rPr sz="5000" spc="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108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spc="158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-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−</a:t>
            </a:r>
            <a:r>
              <a:rPr sz="5000" spc="-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spc="-415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95658" y="6423912"/>
            <a:ext cx="876452" cy="127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93170" y="6423912"/>
            <a:ext cx="876452" cy="127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95044" y="7041765"/>
            <a:ext cx="1619904" cy="133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0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3550" spc="-128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′∈ℤ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92228" y="7492817"/>
            <a:ext cx="5010054" cy="1821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5158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=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*Single*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point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interest</a:t>
            </a:r>
          </a:p>
          <a:p>
            <a:pPr marL="0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ED220B"/>
                </a:solidFill>
                <a:latin typeface="ORTROR+STIXGeneral-Italic"/>
                <a:cs typeface="ORTROR+STIXGeneral-Italic"/>
              </a:rPr>
              <a:t>x</a:t>
            </a:r>
            <a:r>
              <a:rPr sz="2900" spc="345" dirty="0">
                <a:solidFill>
                  <a:srgbClr val="ED220B"/>
                </a:solidFill>
                <a:latin typeface="AHGOTB+STIXGeneral-Regular"/>
                <a:cs typeface="AHGOTB+STIXGeneral-Regular"/>
              </a:rPr>
              <a:t>′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=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POI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in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interpretable</a:t>
            </a:r>
            <a:r>
              <a:rPr sz="2400" spc="71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space</a:t>
            </a:r>
          </a:p>
          <a:p>
            <a:pPr marL="265057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ED220B"/>
                </a:solidFill>
                <a:latin typeface="ORTROR+STIXGeneral-Italic"/>
                <a:cs typeface="ORTROR+STIXGeneral-Italic"/>
              </a:rPr>
              <a:t>z</a:t>
            </a:r>
            <a:r>
              <a:rPr sz="2900" spc="345" dirty="0">
                <a:solidFill>
                  <a:srgbClr val="ED220B"/>
                </a:solidFill>
                <a:latin typeface="AHGOTB+STIXGeneral-Regular"/>
                <a:cs typeface="AHGOTB+STIXGeneral-Regular"/>
              </a:rPr>
              <a:t>′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=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*Many*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neighbors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ED220B"/>
                </a:solidFill>
                <a:latin typeface="ORTROR+STIXGeneral-Italic"/>
                <a:cs typeface="ORTROR+STIXGeneral-Italic"/>
              </a:rPr>
              <a:t>x</a:t>
            </a:r>
            <a:r>
              <a:rPr sz="2900" dirty="0">
                <a:solidFill>
                  <a:srgbClr val="ED220B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82420" y="7630381"/>
            <a:ext cx="4995881" cy="1539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2.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Uniform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sampling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of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F9200"/>
                </a:solidFill>
                <a:latin typeface="ORTROR+STIXGeneral-Italic"/>
                <a:cs typeface="ORTROR+STIXGeneral-Italic"/>
              </a:rPr>
              <a:t>z</a:t>
            </a:r>
            <a:r>
              <a:rPr sz="2900" spc="345" dirty="0">
                <a:solidFill>
                  <a:srgbClr val="FF9200"/>
                </a:solidFill>
                <a:latin typeface="AHGOTB+STIXGeneral-Regular"/>
                <a:cs typeface="AHGOTB+STIXGeneral-Regular"/>
              </a:rPr>
              <a:t>′</a:t>
            </a:r>
            <a:r>
              <a:rPr sz="3600" spc="-14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from</a:t>
            </a:r>
          </a:p>
          <a:p>
            <a:pPr marL="530894" marR="0">
              <a:lnSpc>
                <a:spcPts val="3525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nonzero</a:t>
            </a:r>
            <a:r>
              <a:rPr sz="3600" spc="-225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elements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of</a:t>
            </a:r>
            <a:r>
              <a:rPr sz="3600" spc="-232" baseline="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F9200"/>
                </a:solidFill>
                <a:latin typeface="ORTROR+STIXGeneral-Italic"/>
                <a:cs typeface="ORTROR+STIXGeneral-Italic"/>
              </a:rPr>
              <a:t>x</a:t>
            </a:r>
            <a:r>
              <a:rPr sz="2900" dirty="0">
                <a:solidFill>
                  <a:srgbClr val="FF9200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85876" y="8756491"/>
            <a:ext cx="5286812" cy="1004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=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Many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ED220B"/>
                </a:solidFill>
                <a:latin typeface="ORTROR+STIXGeneral-Italic"/>
                <a:cs typeface="ORTROR+STIXGeneral-Italic"/>
              </a:rPr>
              <a:t>z</a:t>
            </a:r>
            <a:r>
              <a:rPr sz="2900" spc="345" dirty="0">
                <a:solidFill>
                  <a:srgbClr val="ED220B"/>
                </a:solidFill>
                <a:latin typeface="AHGOTB+STIXGeneral-Regular"/>
                <a:cs typeface="AHGOTB+STIXGeneral-Regular"/>
              </a:rPr>
              <a:t>′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back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to</a:t>
            </a:r>
            <a:r>
              <a:rPr sz="2400" spc="67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ED220B"/>
                </a:solidFill>
                <a:latin typeface="HQJPCS+HelveticaNeue-Bold"/>
                <a:cs typeface="HQJPCS+HelveticaNeue-Bold"/>
              </a:rPr>
              <a:t>space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638" name="Google Shape;638;p70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Motivation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Explainable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Interpretable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Challenges of Interpretable ML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>
                <a:solidFill>
                  <a:srgbClr val="FF0000"/>
                </a:solidFill>
              </a:rPr>
              <a:t>Conclusion / Criticisms</a:t>
            </a:r>
            <a:endParaRPr sz="3413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25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Conclusion</a:t>
            </a:r>
            <a:endParaRPr/>
          </a:p>
        </p:txBody>
      </p:sp>
      <p:sp>
        <p:nvSpPr>
          <p:cNvPr id="644" name="Google Shape;644;p71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Often there exist simple, interpretable models with similar accuracy to black-box models. We should preferentially research and use these models, especially in high stakes domains.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0985932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Criticisms and how to address them</a:t>
            </a:r>
            <a:endParaRPr/>
          </a:p>
        </p:txBody>
      </p:sp>
      <p:sp>
        <p:nvSpPr>
          <p:cNvPr id="650" name="Google Shape;650;p72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Work relies on interpretable and predictive data representations - do we expect that these will always exist?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r>
              <a:rPr lang="en" sz="2844"/>
              <a:t>When sparsity is considered to be a necessary quality for interpretability, how can we handle many possible categories and minority populations?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r>
              <a:rPr lang="en" sz="2844"/>
              <a:t>When there is an accuracy/interpretability tradeoff, how should we assess whether the accuracy improvement is justified?</a:t>
            </a: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2844"/>
              <a:t>When there is market demand for black box models, how can we realistically prevent businesses from developing them?</a:t>
            </a:r>
            <a:endParaRPr sz="2844"/>
          </a:p>
        </p:txBody>
      </p:sp>
    </p:spTree>
    <p:extLst>
      <p:ext uri="{BB962C8B-B14F-4D97-AF65-F5344CB8AC3E}">
        <p14:creationId xmlns:p14="http://schemas.microsoft.com/office/powerpoint/2010/main" val="37595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827563"/>
            <a:ext cx="12594428" cy="2273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26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</a:t>
            </a:r>
            <a:r>
              <a:rPr sz="6650" strike="sngStrike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Sparse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 Linear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33485" y="2511483"/>
            <a:ext cx="7413237" cy="188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30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Ω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∞</a:t>
            </a:r>
            <a:r>
              <a:rPr sz="5000" spc="-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⋅</a:t>
            </a:r>
            <a:r>
              <a:rPr sz="5000" spc="-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ꢀ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[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∥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5000" spc="34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∥</a:t>
            </a:r>
            <a:r>
              <a:rPr sz="5000" spc="19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&gt;</a:t>
            </a:r>
            <a:r>
              <a:rPr sz="5000" spc="13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spc="304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K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35194" y="2858618"/>
            <a:ext cx="1459229" cy="1337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20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3550" spc="172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5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97083" y="3600456"/>
            <a:ext cx="8716120" cy="104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49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L</a:t>
            </a:r>
            <a:r>
              <a:rPr sz="2900" spc="276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-norm: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number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non-zero</a:t>
            </a:r>
            <a:r>
              <a:rPr sz="3600" spc="-226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elements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the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vector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8384" y="3801729"/>
            <a:ext cx="521229" cy="77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7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5484495"/>
            <a:ext cx="12630754" cy="116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2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Oh no! Objective function cannot be directly optimized!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3200" y="723900"/>
            <a:ext cx="9033254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Algorithm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3200" y="723900"/>
            <a:ext cx="9033254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5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1500" y="5521007"/>
            <a:ext cx="4884320" cy="991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56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1DB100"/>
                </a:solidFill>
                <a:latin typeface="HQJPCS+HelveticaNeue-Bold"/>
                <a:cs typeface="HQJPCS+HelveticaNeue-Bold"/>
              </a:rPr>
              <a:t>Just</a:t>
            </a:r>
            <a:r>
              <a:rPr sz="2900" spc="81" dirty="0">
                <a:solidFill>
                  <a:srgbClr val="1DB1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1DB100"/>
                </a:solidFill>
                <a:latin typeface="HQJPCS+HelveticaNeue-Bold"/>
                <a:cs typeface="HQJPCS+HelveticaNeue-Bold"/>
              </a:rPr>
              <a:t>collecting</a:t>
            </a:r>
            <a:r>
              <a:rPr sz="2900" spc="81" dirty="0">
                <a:solidFill>
                  <a:srgbClr val="1DB1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1DB100"/>
                </a:solidFill>
                <a:latin typeface="HQJPCS+HelveticaNeue-Bold"/>
                <a:cs typeface="HQJPCS+HelveticaNeue-Bold"/>
              </a:rPr>
              <a:t>samples!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3200" y="723900"/>
            <a:ext cx="9033254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85000" y="6206807"/>
            <a:ext cx="5097787" cy="991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56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61D835"/>
                </a:solidFill>
                <a:latin typeface="HQJPCS+HelveticaNeue-Bold"/>
                <a:cs typeface="HQJPCS+HelveticaNeue-Bold"/>
              </a:rPr>
              <a:t>Lasso</a:t>
            </a:r>
            <a:r>
              <a:rPr sz="2900" spc="81" dirty="0">
                <a:solidFill>
                  <a:srgbClr val="61D835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61D835"/>
                </a:solidFill>
                <a:latin typeface="HQJPCS+HelveticaNeue-Bold"/>
                <a:cs typeface="HQJPCS+HelveticaNeue-Bold"/>
              </a:rPr>
              <a:t>“feature”</a:t>
            </a:r>
            <a:r>
              <a:rPr sz="2900" spc="88" dirty="0">
                <a:solidFill>
                  <a:srgbClr val="61D835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61D835"/>
                </a:solidFill>
                <a:latin typeface="HQJPCS+HelveticaNeue-Bold"/>
                <a:cs typeface="HQJPCS+HelveticaNeue-Bold"/>
              </a:rPr>
              <a:t>selection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0" y="723900"/>
            <a:ext cx="8394192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K-Lasso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000" y="2462410"/>
            <a:ext cx="6941429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A2FF"/>
                </a:solidFill>
                <a:latin typeface="VVBRHR+CourierNewPSMT"/>
                <a:cs typeface="VVBRHR+CourierNewPSMT"/>
              </a:rPr>
              <a:t>def </a:t>
            </a:r>
            <a:r>
              <a:rPr sz="2400" dirty="0">
                <a:solidFill>
                  <a:srgbClr val="FEFFFE"/>
                </a:solidFill>
                <a:latin typeface="TVQIGR+CourierNewPS-BoldMT"/>
                <a:cs typeface="TVQIGR+CourierNewPS-BoldMT"/>
              </a:rPr>
              <a:t>least_angle_regression</a:t>
            </a: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(Z, K):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9641" y="2945010"/>
            <a:ext cx="1371746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w = </a:t>
            </a:r>
            <a:r>
              <a:rPr sz="2400" dirty="0">
                <a:solidFill>
                  <a:srgbClr val="FEFFFE"/>
                </a:solidFill>
                <a:latin typeface="TVQIGR+CourierNewPS-BoldMT"/>
                <a:cs typeface="TVQIGR+CourierNewPS-BoldMT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9639" y="3414910"/>
            <a:ext cx="9255267" cy="2222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8BA00"/>
                </a:solidFill>
                <a:latin typeface="VVBRHR+CourierNewPSMT"/>
                <a:cs typeface="VVBRHR+CourierNewPSMT"/>
              </a:rPr>
              <a:t>while </a:t>
            </a: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l0_norm(w) &lt; K:</a:t>
            </a:r>
          </a:p>
          <a:p>
            <a:pPr marL="731644" marR="0">
              <a:lnSpc>
                <a:spcPts val="2500"/>
              </a:lnSpc>
              <a:spcBef>
                <a:spcPts val="1299"/>
              </a:spcBef>
              <a:spcAft>
                <a:spcPts val="0"/>
              </a:spcAft>
            </a:pP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j = find_most_correlated_dimension(Z, w)</a:t>
            </a:r>
          </a:p>
          <a:p>
            <a:pPr marL="731644" marR="0">
              <a:lnSpc>
                <a:spcPts val="2500"/>
              </a:lnSpc>
              <a:spcBef>
                <a:spcPts val="1299"/>
              </a:spcBef>
              <a:spcAft>
                <a:spcPts val="0"/>
              </a:spcAft>
            </a:pP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w = increment_dimension(w)</a:t>
            </a:r>
          </a:p>
          <a:p>
            <a:pPr marL="0" marR="0">
              <a:lnSpc>
                <a:spcPts val="2500"/>
              </a:lnSpc>
              <a:spcBef>
                <a:spcPts val="1299"/>
              </a:spcBef>
              <a:spcAft>
                <a:spcPts val="0"/>
              </a:spcAft>
            </a:pPr>
            <a:r>
              <a:rPr sz="2400" dirty="0">
                <a:solidFill>
                  <a:srgbClr val="F7B900"/>
                </a:solidFill>
                <a:latin typeface="VVBRHR+CourierNewPSMT"/>
                <a:cs typeface="VVBRHR+CourierNewPSMT"/>
              </a:rPr>
              <a:t>return </a:t>
            </a: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21900" y="3779520"/>
            <a:ext cx="3065068" cy="1188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1.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Least-angle</a:t>
            </a:r>
          </a:p>
          <a:p>
            <a:pPr marL="0" marR="0">
              <a:lnSpc>
                <a:spcPts val="2860"/>
              </a:lnSpc>
              <a:spcBef>
                <a:spcPts val="39"/>
              </a:spcBef>
              <a:spcAft>
                <a:spcPts val="0"/>
              </a:spcAft>
            </a:pPr>
            <a:r>
              <a:rPr sz="2400" spc="-1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regression</a:t>
            </a:r>
            <a:r>
              <a:rPr sz="2400" spc="7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(LARS)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8000" y="5815210"/>
            <a:ext cx="7993168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A2FF"/>
                </a:solidFill>
                <a:latin typeface="VVBRHR+CourierNewPSMT"/>
                <a:cs typeface="VVBRHR+CourierNewPSMT"/>
              </a:rPr>
              <a:t>def </a:t>
            </a:r>
            <a:r>
              <a:rPr sz="2400" dirty="0">
                <a:solidFill>
                  <a:srgbClr val="FEFFFE"/>
                </a:solidFill>
                <a:latin typeface="TVQIGR+CourierNewPS-BoldMT"/>
                <a:cs typeface="TVQIGR+CourierNewPS-BoldMT"/>
              </a:rPr>
              <a:t>increment_dimension</a:t>
            </a: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(w, epsilon=*):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9639" y="6297810"/>
            <a:ext cx="5048322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7B900"/>
                </a:solidFill>
                <a:latin typeface="VVBRHR+CourierNewPSMT"/>
                <a:cs typeface="VVBRHR+CourierNewPSMT"/>
              </a:rPr>
              <a:t>return </a:t>
            </a:r>
            <a:r>
              <a:rPr sz="2400" dirty="0">
                <a:solidFill>
                  <a:srgbClr val="FEFFFE"/>
                </a:solidFill>
                <a:latin typeface="VVBRHR+CourierNewPSMT"/>
                <a:cs typeface="VVBRHR+CourierNewPSMT"/>
              </a:rPr>
              <a:t>(1 + epsilon) * 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61578" y="8095824"/>
            <a:ext cx="12423402" cy="1010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2.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Least-squares</a:t>
            </a:r>
            <a:r>
              <a:rPr sz="2400" spc="7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spc="-1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regression</a:t>
            </a:r>
            <a:r>
              <a:rPr sz="2400" spc="7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on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900" spc="44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L</a:t>
            </a:r>
            <a:r>
              <a:rPr sz="290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(</a:t>
            </a:r>
            <a:r>
              <a:rPr sz="2900" spc="-282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f</a:t>
            </a:r>
            <a:r>
              <a:rPr sz="290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,</a:t>
            </a:r>
            <a:r>
              <a:rPr sz="2900" spc="-242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g</a:t>
            </a:r>
            <a:r>
              <a:rPr sz="290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,</a:t>
            </a:r>
            <a:r>
              <a:rPr sz="2900" spc="-242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AE231"/>
                </a:solidFill>
                <a:latin typeface="UKKBEU+STIXGeneral-Italic"/>
                <a:cs typeface="UKKBEU+STIXGeneral-Italic"/>
              </a:rPr>
              <a:t>π</a:t>
            </a:r>
            <a:r>
              <a:rPr sz="2900" spc="111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)</a:t>
            </a:r>
            <a:r>
              <a:rPr sz="2900" spc="-57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using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the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K</a:t>
            </a:r>
            <a:r>
              <a:rPr sz="2900" spc="-57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selected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dimensions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95164" y="8297098"/>
            <a:ext cx="506590" cy="73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3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3900" y="723900"/>
            <a:ext cx="7998967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75800" y="4830635"/>
            <a:ext cx="7510181" cy="1192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6"/>
              </a:lnSpc>
              <a:spcBef>
                <a:spcPts val="0"/>
              </a:spcBef>
              <a:spcAft>
                <a:spcPts val="0"/>
              </a:spcAft>
            </a:pPr>
            <a:r>
              <a:rPr sz="3500" spc="-950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EAlcLeoac</a:t>
            </a:r>
            <a:r>
              <a:rPr sz="3500" spc="-1193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1060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ubt</a:t>
            </a:r>
            <a:r>
              <a:rPr sz="3500" spc="-875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680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rsri</a:t>
            </a:r>
            <a:r>
              <a:rPr sz="3500" spc="-1061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792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atci</a:t>
            </a:r>
            <a:r>
              <a:rPr sz="3500" spc="-1199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981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dcgougr</a:t>
            </a:r>
            <a:r>
              <a:rPr sz="3500" spc="-1007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582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iut</a:t>
            </a:r>
            <a:r>
              <a:rPr sz="3500" spc="-931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561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iat</a:t>
            </a:r>
            <a:r>
              <a:rPr sz="3500" spc="-1012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spc="-513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ra</a:t>
            </a:r>
            <a:r>
              <a:rPr sz="3500" spc="-875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 </a:t>
            </a:r>
            <a:r>
              <a:rPr sz="3500" dirty="0">
                <a:solidFill>
                  <a:srgbClr val="61D836"/>
                </a:solidFill>
                <a:latin typeface="BRPKNT+HelveticaNeue-CondensedBold"/>
                <a:cs typeface="BRPKNT+HelveticaNeue-CondensedBold"/>
              </a:rPr>
              <a:t>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3025" y="8193616"/>
            <a:ext cx="3745117" cy="1048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ORTROR+STIXGeneral-Italic"/>
                <a:cs typeface="ORTROR+STIXGeneral-Italic"/>
              </a:rPr>
              <a:t>X</a:t>
            </a:r>
            <a:r>
              <a:rPr sz="29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WNFEMU+STIXGeneral-Regular"/>
                <a:cs typeface="WNFEMU+STIXGeneral-Regular"/>
              </a:rPr>
              <a:t>=</a:t>
            </a:r>
            <a:r>
              <a:rPr sz="29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ORTROR+STIXGeneral-Italic"/>
                <a:cs typeface="ORTROR+STIXGeneral-Italic"/>
              </a:rPr>
              <a:t>M</a:t>
            </a:r>
            <a:r>
              <a:rPr sz="2900" spc="-8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AHGOTB+STIXGeneral-Regular"/>
                <a:cs typeface="AHGOTB+STIXGeneral-Regular"/>
              </a:rPr>
              <a:t>×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ORTROR+STIXGeneral-Italic"/>
                <a:cs typeface="ORTROR+STIXGeneral-Italic"/>
              </a:rPr>
              <a:t>N</a:t>
            </a:r>
            <a:r>
              <a:rPr sz="2900" spc="-8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AHGOTB+STIXGeneral-Regular"/>
                <a:cs typeface="AHGOTB+STIXGeneral-Regular"/>
              </a:rPr>
              <a:t>×</a:t>
            </a:r>
            <a:r>
              <a:rPr sz="2900" spc="-8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WNFEMU+STIXGeneral-Regular"/>
                <a:cs typeface="WNFEMU+STIXGeneral-Regular"/>
              </a:rPr>
              <a:t>3</a:t>
            </a:r>
            <a:r>
              <a:rPr sz="2900" spc="-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tensor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8739" y="8641329"/>
            <a:ext cx="3460260" cy="1014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ORTROR+STIXGeneral-Italic"/>
                <a:cs typeface="ORTROR+STIXGeneral-Italic"/>
              </a:rPr>
              <a:t>X</a:t>
            </a:r>
            <a:r>
              <a:rPr sz="2900" dirty="0">
                <a:solidFill>
                  <a:srgbClr val="FFFFFF"/>
                </a:solidFill>
                <a:latin typeface="AHGOTB+STIXGeneral-Regular"/>
                <a:cs typeface="AHGOTB+STIXGeneral-Regular"/>
              </a:rPr>
              <a:t>′</a:t>
            </a:r>
            <a:r>
              <a:rPr sz="2900" spc="-17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WNFEMU+STIXGeneral-Regular"/>
                <a:cs typeface="WNFEMU+STIXGeneral-Regular"/>
              </a:rPr>
              <a:t>=</a:t>
            </a:r>
            <a:r>
              <a:rPr sz="29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binary</a:t>
            </a:r>
            <a:r>
              <a:rPr sz="2400" spc="67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space</a:t>
            </a:r>
            <a:r>
              <a:rPr sz="2400" spc="67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of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" y="9100819"/>
            <a:ext cx="3822771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“super-pixel”</a:t>
            </a:r>
            <a:r>
              <a:rPr sz="2400" spc="78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FFFF"/>
                </a:solidFill>
                <a:latin typeface="HQJPCS+HelveticaNeue-Bold"/>
                <a:cs typeface="HQJPCS+HelveticaNeue-Bold"/>
              </a:rPr>
              <a:t>presence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000" y="723900"/>
            <a:ext cx="5137911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104772" cy="2550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2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356819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Looking at LIME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0500" y="3626307"/>
            <a:ext cx="4365955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Looking at </a:t>
            </a:r>
            <a:r>
              <a:rPr sz="3200" dirty="0">
                <a:solidFill>
                  <a:srgbClr val="1DB100"/>
                </a:solidFill>
                <a:latin typeface="KDMEOF+HelveticaNeue"/>
                <a:cs typeface="KDMEOF+HelveticaNeue"/>
              </a:rPr>
              <a:t>SP-LIME</a:t>
            </a:r>
            <a:r>
              <a:rPr sz="3200" dirty="0">
                <a:solidFill>
                  <a:srgbClr val="1DB100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0500" y="41253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05000" y="4235907"/>
            <a:ext cx="179913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Setup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60500" y="47349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05000" y="4845507"/>
            <a:ext cx="3139033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Pick Problem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0500" y="53445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05000" y="5455107"/>
            <a:ext cx="5852281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Submodular Pick Algorithm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6000" y="6360505"/>
            <a:ext cx="1092072" cy="2588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60500" y="6471107"/>
            <a:ext cx="7393635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Simulated experiments: S1, S2, S3</a:t>
            </a:r>
            <a:r>
              <a:rPr sz="3200" dirty="0">
                <a:solidFill>
                  <a:srgbClr val="6C6C6C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60500" y="7487107"/>
            <a:ext cx="6779056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Human experiments: H1, H2, H3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68600" y="723900"/>
            <a:ext cx="8994647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3083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64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9060"/>
            <a:ext cx="11833087" cy="1575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HQJPCS+HelveticaNeue-Bold"/>
                <a:cs typeface="HQJPCS+HelveticaNeue-Bold"/>
              </a:rPr>
              <a:t>Question:</a:t>
            </a:r>
            <a:r>
              <a:rPr sz="3200" spc="89" dirty="0">
                <a:solidFill>
                  <a:srgbClr val="FEFFFE"/>
                </a:solidFill>
                <a:latin typeface="HQJPCS+HelveticaNeue-Bold"/>
                <a:cs typeface="HQJPCS+HelveticaNeue-Bold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How to choose a representative set of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explanations (examples) to judge the model as a whole?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4150359"/>
            <a:ext cx="8896664" cy="1094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HQJPCS+HelveticaNeue-Bold"/>
                <a:cs typeface="HQJPCS+HelveticaNeue-Bold"/>
              </a:rPr>
              <a:t>Intuition:</a:t>
            </a:r>
            <a:r>
              <a:rPr sz="3200" spc="89" dirty="0">
                <a:solidFill>
                  <a:srgbClr val="FEFFFE"/>
                </a:solidFill>
                <a:latin typeface="HQJPCS+HelveticaNeue-Bold"/>
                <a:cs typeface="HQJPCS+HelveticaNeue-Bold"/>
              </a:rPr>
              <a:t> </a:t>
            </a:r>
            <a:r>
              <a:rPr sz="3200" spc="-182" dirty="0">
                <a:solidFill>
                  <a:srgbClr val="FEFFFE"/>
                </a:solidFill>
                <a:latin typeface="KDMEOF+HelveticaNeue"/>
                <a:cs typeface="KDMEOF+HelveticaNeue"/>
              </a:rPr>
              <a:t>We</a:t>
            </a:r>
            <a:r>
              <a:rPr sz="3200" spc="182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want a set of examples that: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4798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4896307"/>
            <a:ext cx="1088154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Maximize the number of interpretable features used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55350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2300" y="5632907"/>
            <a:ext cx="8353125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23" dirty="0">
                <a:solidFill>
                  <a:srgbClr val="FEFFFE"/>
                </a:solidFill>
                <a:latin typeface="KDMEOF+HelveticaNeue"/>
                <a:cs typeface="KDMEOF+HelveticaNeue"/>
              </a:rPr>
              <a:t>Weighted</a:t>
            </a:r>
            <a:r>
              <a:rPr sz="3200" spc="23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by importance of each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9198" y="8330502"/>
            <a:ext cx="596776" cy="77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017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AE232"/>
                </a:solidFill>
                <a:latin typeface="ORTROR+STIXGeneral-Italic"/>
                <a:cs typeface="ORTROR+STIXGeneral-Italic"/>
              </a:rPr>
              <a:t>d</a:t>
            </a:r>
            <a:r>
              <a:rPr sz="2050" dirty="0">
                <a:solidFill>
                  <a:srgbClr val="FAE232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80269" y="8357500"/>
            <a:ext cx="3933437" cy="100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Reminder:</a:t>
            </a:r>
            <a:r>
              <a:rPr sz="2400" spc="67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in</a:t>
            </a:r>
            <a:r>
              <a:rPr sz="2400" spc="67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AE232"/>
                </a:solidFill>
                <a:latin typeface="AHGOTB+STIXGeneral-Regular"/>
                <a:cs typeface="AHGOTB+STIXGeneral-Regular"/>
              </a:rPr>
              <a:t>ℝ</a:t>
            </a:r>
            <a:r>
              <a:rPr sz="2900" spc="1336" dirty="0">
                <a:solidFill>
                  <a:srgbClr val="FAE23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space!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4659" y="757396"/>
            <a:ext cx="12322802" cy="229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04"/>
              </a:lnSpc>
              <a:spcBef>
                <a:spcPts val="0"/>
              </a:spcBef>
              <a:spcAft>
                <a:spcPts val="0"/>
              </a:spcAft>
            </a:pPr>
            <a:r>
              <a:rPr sz="58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8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Explanation Matrix </a:t>
            </a:r>
            <a:r>
              <a:rPr sz="7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2346" y="2270202"/>
            <a:ext cx="2127916" cy="10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d</a:t>
            </a:r>
            <a:r>
              <a:rPr sz="2900" spc="345" dirty="0">
                <a:solidFill>
                  <a:srgbClr val="FAE231"/>
                </a:solidFill>
                <a:latin typeface="AHGOTB+STIXGeneral-Regular"/>
                <a:cs typeface="AHGOTB+STIXGeneral-Regular"/>
              </a:rPr>
              <a:t>′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columns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43500" y="2725420"/>
            <a:ext cx="4855052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(no.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interpretable</a:t>
            </a:r>
            <a:r>
              <a:rPr sz="2400" spc="7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09936" y="4428752"/>
            <a:ext cx="3776950" cy="1772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906"/>
              </a:lnSpc>
              <a:spcBef>
                <a:spcPts val="0"/>
              </a:spcBef>
              <a:spcAft>
                <a:spcPts val="0"/>
              </a:spcAft>
            </a:pPr>
            <a:r>
              <a:rPr sz="47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W</a:t>
            </a:r>
            <a:r>
              <a:rPr sz="4700" spc="1837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470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=</a:t>
            </a:r>
            <a:r>
              <a:rPr sz="4700" spc="140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4700" spc="526" dirty="0">
                <a:solidFill>
                  <a:srgbClr val="FAE231"/>
                </a:solidFill>
                <a:latin typeface="JRQFRB+STIXVariants-Regular"/>
                <a:cs typeface="JRQFRB+STIXVariants-Regular"/>
              </a:rPr>
              <a:t>|</a:t>
            </a:r>
            <a:r>
              <a:rPr sz="47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w</a:t>
            </a:r>
            <a:r>
              <a:rPr sz="4700" spc="3379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4700" dirty="0">
                <a:solidFill>
                  <a:srgbClr val="FAE231"/>
                </a:solidFill>
                <a:latin typeface="JRQFRB+STIXVariants-Regular"/>
                <a:cs typeface="JRQFRB+STIXVariants-Regular"/>
              </a:rPr>
              <a:t>|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87295" y="4755822"/>
            <a:ext cx="874357" cy="120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41"/>
              </a:lnSpc>
              <a:spcBef>
                <a:spcPts val="0"/>
              </a:spcBef>
              <a:spcAft>
                <a:spcPts val="0"/>
              </a:spcAft>
            </a:pPr>
            <a:r>
              <a:rPr sz="33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ij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01668" y="4755822"/>
            <a:ext cx="1074863" cy="1165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3"/>
              </a:lnSpc>
              <a:spcBef>
                <a:spcPts val="0"/>
              </a:spcBef>
              <a:spcAft>
                <a:spcPts val="0"/>
              </a:spcAft>
            </a:pPr>
            <a:r>
              <a:rPr sz="33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g</a:t>
            </a:r>
            <a:r>
              <a:rPr sz="3350" spc="-282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3350" spc="191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,</a:t>
            </a:r>
            <a:r>
              <a:rPr sz="33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j</a:t>
            </a:r>
          </a:p>
          <a:p>
            <a:pPr marL="199260" marR="0">
              <a:lnSpc>
                <a:spcPts val="735"/>
              </a:lnSpc>
              <a:spcBef>
                <a:spcPts val="0"/>
              </a:spcBef>
              <a:spcAft>
                <a:spcPts val="0"/>
              </a:spcAft>
            </a:pPr>
            <a:r>
              <a:rPr sz="23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55200" y="5481320"/>
            <a:ext cx="3307384" cy="1188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importance</a:t>
            </a:r>
          </a:p>
          <a:p>
            <a:pPr marL="177800" marR="0">
              <a:lnSpc>
                <a:spcPts val="2860"/>
              </a:lnSpc>
              <a:spcBef>
                <a:spcPts val="39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for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each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example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2500" y="5503975"/>
            <a:ext cx="2946196" cy="1204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7487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rows</a:t>
            </a:r>
          </a:p>
          <a:p>
            <a:pPr marL="0" marR="0">
              <a:lnSpc>
                <a:spcPts val="2860"/>
              </a:lnSpc>
              <a:spcBef>
                <a:spcPts val="11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(no.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instances)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5900" y="723900"/>
            <a:ext cx="6473952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Motivation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646375"/>
            <a:ext cx="12470917" cy="1694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1.</a:t>
            </a:r>
            <a:r>
              <a:rPr sz="3200" spc="3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Is the </a:t>
            </a:r>
            <a:r>
              <a:rPr sz="3200" spc="-34" dirty="0">
                <a:solidFill>
                  <a:srgbClr val="FEFFFE"/>
                </a:solidFill>
                <a:latin typeface="KDMEOF+HelveticaNeue"/>
                <a:cs typeface="KDMEOF+HelveticaNeue"/>
              </a:rPr>
              <a:t>model’s</a:t>
            </a:r>
            <a:r>
              <a:rPr sz="3200" spc="3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prediction on a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speciﬁc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input trustworthy?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  <a:p>
            <a:pPr marL="444500" marR="0">
              <a:lnSpc>
                <a:spcPts val="3727"/>
              </a:lnSpc>
              <a:spcBef>
                <a:spcPts val="10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  <a:r>
              <a:rPr sz="3200" spc="-12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Individual decision-making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3300" y="4274007"/>
            <a:ext cx="7085527" cy="169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2.</a:t>
            </a:r>
            <a:r>
              <a:rPr sz="3200" spc="3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Is the model itself trustworthy?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  <a:p>
            <a:pPr marL="444500" marR="0">
              <a:lnSpc>
                <a:spcPts val="3727"/>
              </a:lnSpc>
              <a:spcBef>
                <a:spcPts val="10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  <a:r>
              <a:rPr sz="3200" spc="76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Deployment, model selection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4659" y="757396"/>
            <a:ext cx="12322802" cy="2295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04"/>
              </a:lnSpc>
              <a:spcBef>
                <a:spcPts val="0"/>
              </a:spcBef>
              <a:spcAft>
                <a:spcPts val="0"/>
              </a:spcAft>
            </a:pPr>
            <a:r>
              <a:rPr sz="58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8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Explanation Matrix </a:t>
            </a:r>
            <a:r>
              <a:rPr sz="7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2346" y="2270202"/>
            <a:ext cx="2127916" cy="10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d</a:t>
            </a:r>
            <a:r>
              <a:rPr sz="2900" spc="345" dirty="0">
                <a:solidFill>
                  <a:srgbClr val="FAE231"/>
                </a:solidFill>
                <a:latin typeface="AHGOTB+STIXGeneral-Regular"/>
                <a:cs typeface="AHGOTB+STIXGeneral-Regular"/>
              </a:rPr>
              <a:t>′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columns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43500" y="2725420"/>
            <a:ext cx="4855052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(no.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interpretable</a:t>
            </a:r>
            <a:r>
              <a:rPr sz="2400" spc="7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91009" y="5209767"/>
            <a:ext cx="2648866" cy="1369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8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I</a:t>
            </a:r>
            <a:r>
              <a:rPr sz="3150" spc="590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AE231"/>
                </a:solidFill>
                <a:latin typeface="WNFEMU+STIXGeneral-Regular"/>
                <a:cs typeface="WNFEMU+STIXGeneral-Regular"/>
              </a:rPr>
              <a:t>=</a:t>
            </a:r>
            <a:r>
              <a:rPr sz="3150" spc="3561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AE231"/>
                </a:solidFill>
                <a:latin typeface="NUWHRE+STIXSizeOneSym-Regular"/>
                <a:cs typeface="NUWHRE+STIXSizeOneSym-Regular"/>
              </a:rPr>
              <a:t>∑</a:t>
            </a:r>
            <a:r>
              <a:rPr sz="3150" spc="-275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09817" y="5436589"/>
            <a:ext cx="507352" cy="80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j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25787" y="5436589"/>
            <a:ext cx="586080" cy="80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ij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2500" y="5503975"/>
            <a:ext cx="2946196" cy="1204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7487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rows</a:t>
            </a:r>
          </a:p>
          <a:p>
            <a:pPr marL="0" marR="0">
              <a:lnSpc>
                <a:spcPts val="2860"/>
              </a:lnSpc>
              <a:spcBef>
                <a:spcPts val="11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(no.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instances)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44041" y="5824683"/>
            <a:ext cx="507352" cy="80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61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06000" y="6522719"/>
            <a:ext cx="3228136" cy="1188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global</a:t>
            </a:r>
          </a:p>
          <a:p>
            <a:pPr marL="0" marR="0">
              <a:lnSpc>
                <a:spcPts val="2860"/>
              </a:lnSpc>
              <a:spcBef>
                <a:spcPts val="39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importance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723900"/>
            <a:ext cx="12597688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Pick </a:t>
            </a:r>
            <a:r>
              <a:rPr sz="8000" spc="-2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8414" y="2403968"/>
            <a:ext cx="903584" cy="1172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79"/>
              </a:lnSpc>
              <a:spcBef>
                <a:spcPts val="0"/>
              </a:spcBef>
              <a:spcAft>
                <a:spcPts val="0"/>
              </a:spcAft>
            </a:pPr>
            <a:r>
              <a:rPr sz="3100" spc="11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d</a:t>
            </a:r>
            <a:r>
              <a:rPr sz="31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2066" y="2862648"/>
            <a:ext cx="9743312" cy="19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87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spc="297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NUWHRE+STIXSizeOneSym-Regular"/>
                <a:cs typeface="NUWHRE+STIXSizeOneSym-Regular"/>
              </a:rPr>
              <a:t>∑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ꢀ</a:t>
            </a:r>
            <a:r>
              <a:rPr sz="4400" spc="488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[</a:t>
            </a:r>
            <a:r>
              <a:rPr sz="4400" spc="-319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∃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∈</a:t>
            </a:r>
            <a:r>
              <a:rPr sz="4400" spc="10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4400" spc="12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:</a:t>
            </a:r>
            <a:r>
              <a:rPr sz="4400" spc="12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4400" spc="170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&gt;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0]</a:t>
            </a:r>
            <a:r>
              <a:rPr sz="4400" spc="-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⋅</a:t>
            </a:r>
            <a:r>
              <a:rPr sz="4400" spc="-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10965" y="3180421"/>
            <a:ext cx="811141" cy="111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8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ij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64879" y="3180421"/>
            <a:ext cx="700845" cy="111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8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j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27742" y="3724133"/>
            <a:ext cx="700845" cy="1117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48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j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27200" y="4336482"/>
            <a:ext cx="9897984" cy="1327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0969" marR="0">
              <a:lnSpc>
                <a:spcPts val="3849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coverage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for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some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set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examples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V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:</a:t>
            </a:r>
          </a:p>
          <a:p>
            <a:pPr marL="0" marR="0">
              <a:lnSpc>
                <a:spcPts val="2860"/>
              </a:lnSpc>
              <a:spcBef>
                <a:spcPts val="127"/>
              </a:spcBef>
              <a:spcAft>
                <a:spcPts val="0"/>
              </a:spcAft>
            </a:pP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sum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importances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features</a:t>
            </a:r>
            <a:r>
              <a:rPr sz="2400" spc="73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covered</a:t>
            </a:r>
            <a:r>
              <a:rPr sz="2400" spc="74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by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those</a:t>
            </a:r>
            <a:r>
              <a:rPr sz="2400" spc="67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300"/>
                </a:solidFill>
                <a:latin typeface="HQJPCS+HelveticaNeue-Bold"/>
                <a:cs typeface="HQJPCS+HelveticaNeue-Bold"/>
              </a:rPr>
              <a:t>examples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9739" y="6088315"/>
            <a:ext cx="8454324" cy="165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450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Pick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spc="297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440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spc="-34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arg</a:t>
            </a:r>
            <a:r>
              <a:rPr sz="4400" spc="1248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m</a:t>
            </a:r>
            <a:r>
              <a:rPr sz="4400" spc="3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ax</a:t>
            </a:r>
            <a:r>
              <a:rPr sz="4400" spc="121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4400" spc="-36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400" spc="297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44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18164" y="6679341"/>
            <a:ext cx="1953776" cy="1172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79"/>
              </a:lnSpc>
              <a:spcBef>
                <a:spcPts val="0"/>
              </a:spcBef>
              <a:spcAft>
                <a:spcPts val="0"/>
              </a:spcAft>
            </a:pPr>
            <a:r>
              <a:rPr sz="3100" spc="15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31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:</a:t>
            </a:r>
            <a:r>
              <a:rPr sz="3100" dirty="0">
                <a:solidFill>
                  <a:srgbClr val="FEFFFE"/>
                </a:solidFill>
                <a:latin typeface="JRQFRB+STIXVariants-Regular"/>
                <a:cs typeface="JRQFRB+STIXVariants-Regular"/>
              </a:rPr>
              <a:t>|</a:t>
            </a:r>
            <a:r>
              <a:rPr sz="3100" spc="15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3100" dirty="0">
                <a:solidFill>
                  <a:srgbClr val="FEFFFE"/>
                </a:solidFill>
                <a:latin typeface="JRQFRB+STIXVariants-Regular"/>
                <a:cs typeface="JRQFRB+STIXVariants-Regular"/>
              </a:rPr>
              <a:t>|</a:t>
            </a:r>
            <a:r>
              <a:rPr sz="3100" spc="15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≤</a:t>
            </a:r>
            <a:r>
              <a:rPr sz="31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31652" y="7462328"/>
            <a:ext cx="9592718" cy="950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4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Find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the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set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V</a:t>
            </a:r>
            <a:r>
              <a:rPr sz="2900" spc="-57" dirty="0">
                <a:solidFill>
                  <a:srgbClr val="FAE23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with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highest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coverage,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subject</a:t>
            </a:r>
            <a:r>
              <a:rPr sz="2400" spc="67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to</a:t>
            </a:r>
            <a:r>
              <a:rPr sz="2400" spc="67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budget</a:t>
            </a:r>
            <a:r>
              <a:rPr sz="2400" spc="67" dirty="0">
                <a:solidFill>
                  <a:srgbClr val="FF9200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F9200"/>
                </a:solidFill>
                <a:latin typeface="ORTROR+STIXGeneral-Italic"/>
                <a:cs typeface="ORTROR+STIXGeneral-Italic"/>
              </a:rPr>
              <a:t>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606743"/>
            <a:ext cx="3057401" cy="1470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  <a:r>
              <a:rPr sz="4650" spc="70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12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29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3322" y="2722049"/>
            <a:ext cx="528116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is a submodular function: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679163"/>
            <a:ext cx="3355470" cy="2065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04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S</a:t>
            </a:r>
            <a:r>
              <a:rPr sz="3150" spc="-8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∪</a:t>
            </a:r>
            <a:r>
              <a:rPr sz="3150" spc="-9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},</a:t>
            </a:r>
            <a:r>
              <a:rPr sz="3150" spc="-26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150" spc="-2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spc="266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3150" spc="-93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−</a:t>
            </a:r>
          </a:p>
          <a:p>
            <a:pPr marL="0" marR="0">
              <a:lnSpc>
                <a:spcPts val="4604"/>
              </a:lnSpc>
              <a:spcBef>
                <a:spcPts val="2327"/>
              </a:spcBef>
              <a:spcAft>
                <a:spcPts val="0"/>
              </a:spcAft>
            </a:pPr>
            <a:r>
              <a:rPr sz="3900" baseline="0" dirty="0">
                <a:solidFill>
                  <a:srgbClr val="FEFFFE"/>
                </a:solidFill>
                <a:latin typeface="KDMEOF+HelveticaNeue"/>
                <a:cs typeface="KDMEOF+HelveticaNeue"/>
              </a:rPr>
              <a:t>if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S</a:t>
            </a:r>
            <a:r>
              <a:rPr sz="3150" spc="8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⊆</a:t>
            </a:r>
            <a:r>
              <a:rPr sz="3150" spc="7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T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150" spc="-2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150" spc="81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∉</a:t>
            </a:r>
            <a:r>
              <a:rPr sz="3150" spc="7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53558" y="3679163"/>
            <a:ext cx="2096215" cy="1184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04"/>
              </a:lnSpc>
              <a:spcBef>
                <a:spcPts val="0"/>
              </a:spcBef>
              <a:spcAft>
                <a:spcPts val="0"/>
              </a:spcAft>
            </a:pP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T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150" spc="-2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150" spc="-2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150" spc="266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1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3300" y="5890605"/>
            <a:ext cx="1092072" cy="2588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6001207"/>
            <a:ext cx="3304844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Diminishing </a:t>
            </a:r>
            <a:r>
              <a:rPr sz="3200" spc="-28" dirty="0">
                <a:solidFill>
                  <a:srgbClr val="FEFFFE"/>
                </a:solidFill>
                <a:latin typeface="KDMEOF+HelveticaNeue"/>
                <a:cs typeface="KDMEOF+HelveticaNeue"/>
              </a:rPr>
              <a:t>ret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7017207"/>
            <a:ext cx="3304438" cy="1565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Déjà vu?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Interpretable 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08059" y="7499807"/>
            <a:ext cx="1385010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A2FF"/>
                </a:solidFill>
                <a:latin typeface="KDMEOF+HelveticaNeue"/>
                <a:cs typeface="KDMEOF+HelveticaNeue"/>
              </a:rPr>
              <a:t>t. al.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577470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same thing? Not quite!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300" y="3553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3651707"/>
            <a:ext cx="1047494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Objective in IDS is not monotone, but coverage is: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47800" y="4587943"/>
            <a:ext cx="715332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S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12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29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3850" spc="11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≤</a:t>
            </a:r>
            <a:r>
              <a:rPr sz="385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c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T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12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W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3850" spc="-31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spc="29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I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3850" spc="11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⇔</a:t>
            </a:r>
            <a:r>
              <a:rPr sz="3850" spc="12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S</a:t>
            </a:r>
            <a:r>
              <a:rPr sz="3850" spc="11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⊆</a:t>
            </a:r>
            <a:r>
              <a:rPr sz="3850" spc="122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T</a:t>
            </a:r>
            <a:r>
              <a:rPr sz="4800" baseline="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3300" y="56239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5734507"/>
            <a:ext cx="4056278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Good news for us!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7800" y="63605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92300" y="6471107"/>
            <a:ext cx="7488042" cy="1565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182" dirty="0">
                <a:solidFill>
                  <a:srgbClr val="FEFFFE"/>
                </a:solidFill>
                <a:latin typeface="KDMEOF+HelveticaNeue"/>
                <a:cs typeface="KDMEOF+HelveticaNeue"/>
              </a:rPr>
              <a:t>We</a:t>
            </a:r>
            <a:r>
              <a:rPr sz="3200" spc="182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don’t</a:t>
            </a:r>
            <a:r>
              <a:rPr sz="3200" spc="1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need smooth local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search!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Greedy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construction works.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5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5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5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55675"/>
            <a:ext cx="12620180" cy="170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59"/>
              </a:lnSpc>
              <a:spcBef>
                <a:spcPts val="50"/>
              </a:spcBef>
              <a:spcAft>
                <a:spcPts val="0"/>
              </a:spcAft>
            </a:pPr>
            <a:r>
              <a:rPr sz="500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</a:t>
            </a:r>
            <a:r>
              <a:rPr sz="5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Submodular Pick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000" y="723900"/>
            <a:ext cx="5137911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104772" cy="4582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294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356819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Looking at LIME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0500" y="3626307"/>
            <a:ext cx="4365955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Looking at SP-LIME</a:t>
            </a:r>
            <a:r>
              <a:rPr sz="3200" dirty="0">
                <a:solidFill>
                  <a:srgbClr val="6C6C6C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0500" y="4642307"/>
            <a:ext cx="7393635" cy="20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Simulated experiments: S1, S2, S3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  <a:p>
            <a:pPr marL="0" marR="0">
              <a:lnSpc>
                <a:spcPts val="3727"/>
              </a:lnSpc>
              <a:spcBef>
                <a:spcPts val="42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 experiments: H1, H2, H3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06900" y="723900"/>
            <a:ext cx="5722112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spc="-18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Proposal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7400" y="1290319"/>
            <a:ext cx="1377086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Lipton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3300" y="2537805"/>
            <a:ext cx="1092072" cy="2588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2635707"/>
            <a:ext cx="976829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Understandable models = </a:t>
            </a:r>
            <a:r>
              <a:rPr sz="3200" spc="-27" dirty="0">
                <a:solidFill>
                  <a:srgbClr val="FEFFFE"/>
                </a:solidFill>
                <a:latin typeface="KDMEOF+HelveticaNeue"/>
                <a:cs typeface="KDMEOF+HelveticaNeue"/>
              </a:rPr>
              <a:t>Trustworthy</a:t>
            </a:r>
            <a:r>
              <a:rPr sz="3200" spc="27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models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3651707"/>
            <a:ext cx="1083901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Explanations help us understand model predictions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47800" y="4290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2300" y="4388307"/>
            <a:ext cx="1121850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Solves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Problem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1: user can judge explanations easily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50270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92300" y="5124907"/>
            <a:ext cx="1108017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Solves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Problem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2: representative set of explanations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60430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47800" y="6140907"/>
            <a:ext cx="8820953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Interpretable models give us explanations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47800" y="67796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92300" y="6877507"/>
            <a:ext cx="9946355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Also important: local </a:t>
            </a:r>
            <a:r>
              <a:rPr sz="3200" spc="-30" dirty="0">
                <a:solidFill>
                  <a:srgbClr val="FEFFFE"/>
                </a:solidFill>
                <a:latin typeface="KDMEOF+HelveticaNeue"/>
                <a:cs typeface="KDMEOF+HelveticaNeue"/>
              </a:rPr>
              <a:t>ﬁdelity,</a:t>
            </a:r>
            <a:r>
              <a:rPr sz="3200" spc="3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model agnosticism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34400" y="8262619"/>
            <a:ext cx="4290716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Poursabzi-Sangdeh</a:t>
            </a:r>
            <a:r>
              <a:rPr sz="2400" spc="67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et.</a:t>
            </a:r>
            <a:r>
              <a:rPr sz="2400" spc="67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2"/>
                </a:solidFill>
                <a:latin typeface="HQJPCS+HelveticaNeue-Bold"/>
                <a:cs typeface="HQJPCS+HelveticaNeue-Bold"/>
              </a:rPr>
              <a:t>al.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0" y="723900"/>
            <a:ext cx="10330688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Simulations: 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606743"/>
            <a:ext cx="2070632" cy="1503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  <a:r>
              <a:rPr sz="4650" spc="70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3850" spc="274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24625" y="2606743"/>
            <a:ext cx="96906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7251" y="2722049"/>
            <a:ext cx="491738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=</a:t>
            </a:r>
            <a:r>
              <a:rPr sz="3200" spc="274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LR, </a:t>
            </a:r>
            <a:r>
              <a:rPr sz="3200" spc="-117" dirty="0">
                <a:solidFill>
                  <a:srgbClr val="FEFFFE"/>
                </a:solidFill>
                <a:latin typeface="KDMEOF+HelveticaNeue"/>
                <a:cs typeface="KDMEOF+HelveticaNeue"/>
              </a:rPr>
              <a:t>DT,</a:t>
            </a:r>
            <a:r>
              <a:rPr sz="3200" spc="117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NN, SVM</a:t>
            </a:r>
            <a:r>
              <a:rPr sz="3200" spc="185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3300" y="3743372"/>
            <a:ext cx="1092072" cy="2601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701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98823" y="3727847"/>
            <a:ext cx="96906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29800" y="3727847"/>
            <a:ext cx="96906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3843153"/>
            <a:ext cx="9695208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Explainers =</a:t>
            </a:r>
            <a:r>
              <a:rPr sz="3200" spc="274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lime, parzen, </a:t>
            </a:r>
            <a:r>
              <a:rPr sz="3200" spc="-41" dirty="0">
                <a:solidFill>
                  <a:srgbClr val="FEFFFE"/>
                </a:solidFill>
                <a:latin typeface="KDMEOF+HelveticaNeue"/>
                <a:cs typeface="KDMEOF+HelveticaNeue"/>
              </a:rPr>
              <a:t>greedy,</a:t>
            </a:r>
            <a:r>
              <a:rPr sz="3200" spc="4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random</a:t>
            </a:r>
            <a:r>
              <a:rPr sz="3200" spc="185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7800" y="4870907"/>
            <a:ext cx="9864859" cy="184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Global explainers =</a:t>
            </a:r>
          </a:p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  <a:r>
              <a:rPr sz="3850" spc="-64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4800" baseline="0" dirty="0">
                <a:solidFill>
                  <a:srgbClr val="FEFFFE"/>
                </a:solidFill>
                <a:latin typeface="KDMEOF+HelveticaNeue"/>
                <a:cs typeface="KDMEOF+HelveticaNeue"/>
              </a:rPr>
              <a:t>SP-LIME, RP-LIME, </a:t>
            </a:r>
            <a:r>
              <a:rPr sz="4800" spc="-28" baseline="0" dirty="0">
                <a:solidFill>
                  <a:srgbClr val="FEFFFE"/>
                </a:solidFill>
                <a:latin typeface="KDMEOF+HelveticaNeue"/>
                <a:cs typeface="KDMEOF+HelveticaNeue"/>
              </a:rPr>
              <a:t>SP-greedy,</a:t>
            </a:r>
            <a:r>
              <a:rPr sz="4800" spc="28" baseline="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4800" baseline="0" dirty="0">
                <a:solidFill>
                  <a:srgbClr val="FEFFFE"/>
                </a:solidFill>
                <a:latin typeface="KDMEOF+HelveticaNeue"/>
                <a:cs typeface="KDMEOF+HelveticaNeue"/>
              </a:rPr>
              <a:t>RP-greedy 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</a:t>
            </a:r>
            <a:r>
              <a:rPr sz="4800" baseline="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63732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47800" y="6471107"/>
            <a:ext cx="8872829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Classiﬁcation problem: Sentiment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89200" y="320802"/>
            <a:ext cx="9295693" cy="3300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>
              <a:lnSpc>
                <a:spcPts val="7914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S1: Explanations a</a:t>
            </a:r>
            <a:r>
              <a:rPr sz="6650" spc="-1854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 </a:t>
            </a:r>
            <a:r>
              <a:rPr sz="6650" spc="-62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re</a:t>
            </a:r>
          </a:p>
          <a:p>
            <a:pPr marL="0" marR="0">
              <a:lnSpc>
                <a:spcPts val="7914"/>
              </a:lnSpc>
              <a:spcBef>
                <a:spcPts val="185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faithful to the model.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606743"/>
            <a:ext cx="2070632" cy="1503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  <a:r>
              <a:rPr sz="4650" spc="70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3850" spc="274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97524" y="2606743"/>
            <a:ext cx="96906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7251" y="2722049"/>
            <a:ext cx="435848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=</a:t>
            </a:r>
            <a:r>
              <a:rPr sz="3200" spc="274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sparse LR, DT</a:t>
            </a:r>
            <a:r>
              <a:rPr sz="3200" spc="185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3300" y="3655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47800" y="3766007"/>
            <a:ext cx="11435364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Compare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features selected by LR and DT with features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selected by all 4 explanations.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48746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2300" y="4985207"/>
            <a:ext cx="701741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Evaluation: </a:t>
            </a: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recall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= TP / (TP + FN)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330708"/>
            <a:ext cx="12583528" cy="3256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00" marR="0">
              <a:lnSpc>
                <a:spcPts val="7819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S2: Individual </a:t>
            </a:r>
            <a:r>
              <a:rPr sz="6550" dirty="0">
                <a:solidFill>
                  <a:srgbClr val="61D836"/>
                </a:solidFill>
                <a:latin typeface="PNBFDJ+HelveticaNeue-Medium"/>
                <a:cs typeface="PNBFDJ+HelveticaNeue-Medium"/>
              </a:rPr>
              <a:t>LIME</a:t>
            </a:r>
          </a:p>
          <a:p>
            <a:pPr marL="0" marR="0">
              <a:lnSpc>
                <a:spcPts val="7819"/>
              </a:lnSpc>
              <a:spcBef>
                <a:spcPts val="180"/>
              </a:spcBef>
              <a:spcAft>
                <a:spcPts val="0"/>
              </a:spcAft>
            </a:pPr>
            <a:r>
              <a:rPr sz="65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explanations can be trusted.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2249038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Recall that trustworthiness must be evaluated wrt humans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300" y="33379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3435807"/>
            <a:ext cx="4246473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Simulated “human”: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77591" y="3918407"/>
            <a:ext cx="980755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75% </a:t>
            </a:r>
            <a:r>
              <a:rPr sz="3200" dirty="0">
                <a:solidFill>
                  <a:srgbClr val="1DB100"/>
                </a:solidFill>
                <a:latin typeface="KDMEOF+HelveticaNeue"/>
                <a:cs typeface="KDMEOF+HelveticaNeue"/>
              </a:rPr>
              <a:t>trustworthy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features, 25% </a:t>
            </a:r>
            <a:r>
              <a:rPr sz="3200" dirty="0">
                <a:solidFill>
                  <a:srgbClr val="EE220C"/>
                </a:solidFill>
                <a:latin typeface="KDMEOF+HelveticaNeue"/>
                <a:cs typeface="KDMEOF+HelveticaNeue"/>
              </a:rPr>
              <a:t>untrustworthy 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3300" y="4923177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19652" y="4905443"/>
            <a:ext cx="869897" cy="1385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3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7800" y="5020749"/>
            <a:ext cx="12023366" cy="1593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Black-box</a:t>
            </a:r>
            <a:r>
              <a:rPr sz="3200" spc="1963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labeled as trustworthy for point</a:t>
            </a:r>
            <a:r>
              <a:rPr sz="3200" spc="260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if prediction</a:t>
            </a:r>
          </a:p>
          <a:p>
            <a:pPr marL="0" marR="0">
              <a:lnSpc>
                <a:spcPts val="3727"/>
              </a:lnSpc>
              <a:spcBef>
                <a:spcPts val="292"/>
              </a:spcBef>
              <a:spcAft>
                <a:spcPts val="0"/>
              </a:spcAft>
            </a:pP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doesn’t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change after removing untrustworthy features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47800" y="61573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92300" y="6267907"/>
            <a:ext cx="7287543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Deﬁned similarly for each explainer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330708"/>
            <a:ext cx="12586402" cy="3256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0">
              <a:lnSpc>
                <a:spcPts val="7819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S3: </a:t>
            </a:r>
            <a:r>
              <a:rPr sz="655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 </a:t>
            </a:r>
            <a:r>
              <a:rPr sz="65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can be trusted</a:t>
            </a:r>
          </a:p>
          <a:p>
            <a:pPr marL="0" marR="0">
              <a:lnSpc>
                <a:spcPts val="7819"/>
              </a:lnSpc>
              <a:spcBef>
                <a:spcPts val="180"/>
              </a:spcBef>
              <a:spcAft>
                <a:spcPts val="0"/>
              </a:spcAft>
            </a:pPr>
            <a:r>
              <a:rPr sz="65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to evaluate a model </a:t>
            </a:r>
            <a:r>
              <a:rPr sz="6550" spc="-62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globally.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079367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58" dirty="0">
                <a:solidFill>
                  <a:srgbClr val="FEFFFE"/>
                </a:solidFill>
                <a:latin typeface="KDMEOF+HelveticaNeue"/>
                <a:cs typeface="KDMEOF+HelveticaNeue"/>
              </a:rPr>
              <a:t>Train</a:t>
            </a:r>
            <a:r>
              <a:rPr sz="3200" spc="5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2 classiﬁers on both </a:t>
            </a:r>
            <a:r>
              <a:rPr sz="3200" spc="-18" dirty="0">
                <a:solidFill>
                  <a:srgbClr val="1DB100"/>
                </a:solidFill>
                <a:latin typeface="KDMEOF+HelveticaNeue"/>
                <a:cs typeface="KDMEOF+HelveticaNeue"/>
              </a:rPr>
              <a:t>real</a:t>
            </a:r>
            <a:r>
              <a:rPr sz="3200" spc="18" dirty="0">
                <a:solidFill>
                  <a:srgbClr val="1DB100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and </a:t>
            </a:r>
            <a:r>
              <a:rPr sz="3200" dirty="0">
                <a:solidFill>
                  <a:srgbClr val="ED220B"/>
                </a:solidFill>
                <a:latin typeface="KDMEOF+HelveticaNeue"/>
                <a:cs typeface="KDMEOF+HelveticaNeue"/>
              </a:rPr>
              <a:t>artiﬁcial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47405"/>
            <a:ext cx="1092073" cy="2181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45307"/>
            <a:ext cx="10371653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Same validation </a:t>
            </a:r>
            <a:r>
              <a:rPr sz="3200" spc="-25" dirty="0">
                <a:solidFill>
                  <a:srgbClr val="FEFFFE"/>
                </a:solidFill>
                <a:latin typeface="KDMEOF+HelveticaNeue"/>
                <a:cs typeface="KDMEOF+HelveticaNeue"/>
              </a:rPr>
              <a:t>accuracy,</a:t>
            </a:r>
            <a:r>
              <a:rPr sz="3200" spc="2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di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ﬀ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erent</a:t>
            </a:r>
            <a:r>
              <a:rPr sz="3200" spc="1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test accuracy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854907"/>
            <a:ext cx="9721088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Hence: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there</a:t>
            </a:r>
            <a:r>
              <a:rPr sz="3200" spc="1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is a ground-truth </a:t>
            </a:r>
            <a:r>
              <a:rPr sz="3200" u="sng" dirty="0">
                <a:solidFill>
                  <a:srgbClr val="FEFFFE"/>
                </a:solidFill>
                <a:latin typeface="KDMEOF+HelveticaNeue"/>
                <a:cs typeface="KDMEOF+HelveticaNeue"/>
              </a:rPr>
              <a:t>better</a:t>
            </a:r>
            <a:r>
              <a:rPr sz="3200" u="sng" spc="89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u="sng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classiﬁer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3300" y="4857469"/>
            <a:ext cx="1092072" cy="3253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7829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0097" y="4841943"/>
            <a:ext cx="1033370" cy="1385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3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7800" y="4957249"/>
            <a:ext cx="11547088" cy="216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Global explainers each pick some set</a:t>
            </a:r>
            <a:r>
              <a:rPr sz="3200" spc="2362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, and computes</a:t>
            </a:r>
          </a:p>
          <a:p>
            <a:pPr marL="0" marR="0">
              <a:lnSpc>
                <a:spcPts val="4592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how many untrustworthy predictions (out of</a:t>
            </a:r>
            <a:r>
              <a:rPr sz="3200" spc="42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850" spc="434" dirty="0">
                <a:solidFill>
                  <a:srgbClr val="FEFFFE"/>
                </a:solidFill>
                <a:latin typeface="JRQFRB+STIXVariants-Regular"/>
                <a:cs typeface="JRQFRB+STIXVariants-Regular"/>
              </a:rPr>
              <a:t>|</a:t>
            </a:r>
            <a:r>
              <a:rPr sz="3850" spc="446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V</a:t>
            </a:r>
            <a:r>
              <a:rPr sz="3850" spc="434" dirty="0">
                <a:solidFill>
                  <a:srgbClr val="FEFFFE"/>
                </a:solidFill>
                <a:latin typeface="JRQFRB+STIXVariants-Regular"/>
                <a:cs typeface="JRQFRB+STIXVariants-Regular"/>
              </a:rPr>
              <a:t>|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) each</a:t>
            </a:r>
          </a:p>
          <a:p>
            <a:pPr marL="0" marR="0">
              <a:lnSpc>
                <a:spcPts val="3727"/>
              </a:lnSpc>
              <a:spcBef>
                <a:spcPts val="199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classiﬁer makes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47800" y="6648907"/>
            <a:ext cx="12020967" cy="1565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Selects the classiﬁer with fewer untrustworthy predictions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as the </a:t>
            </a:r>
            <a:r>
              <a:rPr sz="3200" u="sng" dirty="0">
                <a:solidFill>
                  <a:srgbClr val="FEFFFE"/>
                </a:solidFill>
                <a:latin typeface="KDMEOF+HelveticaNeue"/>
                <a:cs typeface="KDMEOF+HelveticaNeue"/>
              </a:rPr>
              <a:t>better</a:t>
            </a:r>
            <a:r>
              <a:rPr sz="3200" u="sng" spc="89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u="sng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4100" y="808989"/>
            <a:ext cx="12544352" cy="2324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105"/>
              </a:lnSpc>
              <a:spcBef>
                <a:spcPts val="0"/>
              </a:spcBef>
              <a:spcAft>
                <a:spcPts val="0"/>
              </a:spcAft>
            </a:pPr>
            <a:r>
              <a:rPr sz="68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Human Experiments: 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0292668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Classiﬁcation problem: “Christian” and “Atheism”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datasets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300" y="4036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4134307"/>
            <a:ext cx="958228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Hidden held-out “religion” dataset (for testing)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1100" y="320802"/>
            <a:ext cx="12251129" cy="3300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14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H1: </a:t>
            </a:r>
            <a:r>
              <a:rPr sz="665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 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helps humans</a:t>
            </a:r>
          </a:p>
          <a:p>
            <a:pPr marL="533400" marR="0">
              <a:lnSpc>
                <a:spcPts val="7914"/>
              </a:lnSpc>
              <a:spcBef>
                <a:spcPts val="185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select the best </a:t>
            </a:r>
            <a:r>
              <a:rPr sz="6650" spc="-64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classiﬁer.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2965094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2 classiﬁers: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72805"/>
            <a:ext cx="1092073" cy="2207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70707"/>
            <a:ext cx="564383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41" dirty="0">
                <a:solidFill>
                  <a:srgbClr val="FEFFFE"/>
                </a:solidFill>
                <a:latin typeface="KDMEOF+HelveticaNeue"/>
                <a:cs typeface="KDMEOF+HelveticaNeue"/>
              </a:rPr>
              <a:t>Trained</a:t>
            </a:r>
            <a:r>
              <a:rPr sz="3200" spc="4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on original dataset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905707"/>
            <a:ext cx="974726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41" dirty="0">
                <a:solidFill>
                  <a:srgbClr val="FEFFFE"/>
                </a:solidFill>
                <a:latin typeface="KDMEOF+HelveticaNeue"/>
                <a:cs typeface="KDMEOF+HelveticaNeue"/>
              </a:rPr>
              <a:t>Trained</a:t>
            </a:r>
            <a:r>
              <a:rPr sz="3200" spc="4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on clean dataset (no spurious features)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2300" y="4398975"/>
            <a:ext cx="9092021" cy="1085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4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-&gt;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this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is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the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ground-truth</a:t>
            </a:r>
            <a:r>
              <a:rPr sz="3200" spc="94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superior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classiﬁer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2300" y="4883607"/>
            <a:ext cx="1088341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-&gt; </a:t>
            </a:r>
            <a:r>
              <a:rPr sz="3200" spc="-18" dirty="0">
                <a:solidFill>
                  <a:srgbClr val="FEFFFE"/>
                </a:solidFill>
                <a:latin typeface="KDMEOF+HelveticaNeue"/>
                <a:cs typeface="KDMEOF+HelveticaNeue"/>
              </a:rPr>
              <a:t>hard</a:t>
            </a:r>
            <a:r>
              <a:rPr sz="3200" spc="1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to tell since it performs worse on original set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3300" y="59033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47800" y="6001207"/>
            <a:ext cx="9902890" cy="1565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Humans asked to choose better classiﬁer using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explanations chosen by global explainers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1100" y="320802"/>
            <a:ext cx="12251129" cy="3300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14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H2: </a:t>
            </a:r>
            <a:r>
              <a:rPr sz="665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 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helps humans</a:t>
            </a:r>
          </a:p>
          <a:p>
            <a:pPr marL="279400" marR="0">
              <a:lnSpc>
                <a:spcPts val="7914"/>
              </a:lnSpc>
              <a:spcBef>
                <a:spcPts val="185"/>
              </a:spcBef>
              <a:spcAft>
                <a:spcPts val="0"/>
              </a:spcAft>
            </a:pPr>
            <a:r>
              <a:rPr sz="6650" spc="-25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improve</a:t>
            </a:r>
            <a:r>
              <a:rPr sz="6650" spc="17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 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original </a:t>
            </a:r>
            <a:r>
              <a:rPr sz="6650" spc="-64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classiﬁer.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243189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3 rounds: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72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70707"/>
            <a:ext cx="1161856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at each </a:t>
            </a: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round,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humans see the set of explanations </a:t>
            </a:r>
            <a:r>
              <a:rPr sz="3200" spc="-18" dirty="0">
                <a:solidFill>
                  <a:srgbClr val="FEFFFE"/>
                </a:solidFill>
                <a:latin typeface="KDMEOF+HelveticaNeue"/>
                <a:cs typeface="KDMEOF+HelveticaNeue"/>
              </a:rPr>
              <a:t>from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753307"/>
            <a:ext cx="11063346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global </a:t>
            </a:r>
            <a:r>
              <a:rPr sz="3200" spc="-28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explainer,</a:t>
            </a:r>
            <a:r>
              <a:rPr sz="3200" spc="2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and choose a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to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remove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4290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2300" y="4388307"/>
            <a:ext cx="10862847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classiﬁer is retrained (with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removed) and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used in the next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round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1100" y="320802"/>
            <a:ext cx="12251129" cy="3300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14"/>
              </a:lnSpc>
              <a:spcBef>
                <a:spcPts val="0"/>
              </a:spcBef>
              <a:spcAft>
                <a:spcPts val="0"/>
              </a:spcAft>
            </a:pP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H2: </a:t>
            </a:r>
            <a:r>
              <a:rPr sz="665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SP-LIME 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helps humans</a:t>
            </a:r>
          </a:p>
          <a:p>
            <a:pPr marL="279400" marR="0">
              <a:lnSpc>
                <a:spcPts val="7914"/>
              </a:lnSpc>
              <a:spcBef>
                <a:spcPts val="185"/>
              </a:spcBef>
              <a:spcAft>
                <a:spcPts val="0"/>
              </a:spcAft>
            </a:pPr>
            <a:r>
              <a:rPr sz="6650" spc="-25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improve</a:t>
            </a:r>
            <a:r>
              <a:rPr sz="6650" spc="17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 </a:t>
            </a:r>
            <a:r>
              <a:rPr sz="66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original </a:t>
            </a:r>
            <a:r>
              <a:rPr sz="6650" spc="-64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classiﬁer.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243189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3 rounds: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72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70707"/>
            <a:ext cx="1161856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at each </a:t>
            </a: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round,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humans see the set of explanations </a:t>
            </a:r>
            <a:r>
              <a:rPr sz="3200" spc="-18" dirty="0">
                <a:solidFill>
                  <a:srgbClr val="FEFFFE"/>
                </a:solidFill>
                <a:latin typeface="KDMEOF+HelveticaNeue"/>
                <a:cs typeface="KDMEOF+HelveticaNeue"/>
              </a:rPr>
              <a:t>from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753307"/>
            <a:ext cx="11063346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global </a:t>
            </a:r>
            <a:r>
              <a:rPr sz="3200" spc="-28" dirty="0">
                <a:solidFill>
                  <a:srgbClr val="FEFFFE"/>
                </a:solidFill>
                <a:latin typeface="KDMEOF+HelveticaNeue"/>
                <a:cs typeface="KDMEOF+HelveticaNeue"/>
              </a:rPr>
              <a:t>explainer,</a:t>
            </a:r>
            <a:r>
              <a:rPr sz="3200" spc="2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and choose a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to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remove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4290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2300" y="4388307"/>
            <a:ext cx="10862847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classiﬁer is retrained (with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removed) and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used in the next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round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383031"/>
            <a:ext cx="12594884" cy="31131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sz="6250" dirty="0">
                <a:solidFill>
                  <a:srgbClr val="FFFFFF"/>
                </a:solidFill>
                <a:latin typeface="PNBFDJ+HelveticaNeue-Medium"/>
                <a:cs typeface="PNBFDJ+HelveticaNeue-Medium"/>
              </a:rPr>
              <a:t>H3: </a:t>
            </a:r>
            <a:r>
              <a:rPr sz="6250" dirty="0">
                <a:solidFill>
                  <a:srgbClr val="1DB100"/>
                </a:solidFill>
                <a:latin typeface="PNBFDJ+HelveticaNeue-Medium"/>
                <a:cs typeface="PNBFDJ+HelveticaNeue-Medium"/>
              </a:rPr>
              <a:t>LIME </a:t>
            </a:r>
            <a:r>
              <a:rPr sz="62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explanations lead to</a:t>
            </a:r>
          </a:p>
          <a:p>
            <a:pPr marL="215900" marR="0">
              <a:lnSpc>
                <a:spcPts val="7438"/>
              </a:lnSpc>
              <a:spcBef>
                <a:spcPts val="261"/>
              </a:spcBef>
              <a:spcAft>
                <a:spcPts val="0"/>
              </a:spcAft>
            </a:pPr>
            <a:r>
              <a:rPr sz="62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insights on original </a:t>
            </a:r>
            <a:r>
              <a:rPr sz="6250" spc="-62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classiﬁer.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7598805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Classiﬁer is intentionally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wrong</a:t>
            </a:r>
            <a:r>
              <a:rPr sz="3200" spc="1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here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3300" y="3299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3397707"/>
            <a:ext cx="11806915" cy="1578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Humans (ML experts) asked whether classiﬁer should be</a:t>
            </a:r>
          </a:p>
          <a:p>
            <a:pPr marL="0" marR="0">
              <a:lnSpc>
                <a:spcPts val="3744"/>
              </a:lnSpc>
              <a:spcBef>
                <a:spcPts val="155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trusted </a:t>
            </a:r>
            <a:r>
              <a:rPr sz="3200" spc="-11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before</a:t>
            </a:r>
            <a:r>
              <a:rPr sz="3200" spc="101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and </a:t>
            </a:r>
            <a:r>
              <a:rPr sz="3200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after</a:t>
            </a:r>
            <a:r>
              <a:rPr sz="3200" spc="89" dirty="0">
                <a:solidFill>
                  <a:srgbClr val="FEFFFE"/>
                </a:solidFill>
                <a:latin typeface="GGKHRP+HelveticaNeue-Italic"/>
                <a:cs typeface="GGKHRP+HelveticaNeue-Italic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seeing explanations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7400" y="723900"/>
            <a:ext cx="7884160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Contributions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456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63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63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0948841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1D835"/>
                </a:solidFill>
                <a:latin typeface="KDMEOF+HelveticaNeue"/>
                <a:cs typeface="KDMEOF+HelveticaNeue"/>
              </a:rPr>
              <a:t>LIME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, locally approximating black-box classiﬁer with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interpretable classiﬁer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4134307"/>
            <a:ext cx="10907247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1DB100"/>
                </a:solidFill>
                <a:latin typeface="KDMEOF+HelveticaNeue"/>
                <a:cs typeface="KDMEOF+HelveticaNeue"/>
              </a:rPr>
              <a:t>SP-LIME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, ﬁnding </a:t>
            </a:r>
            <a:r>
              <a:rPr sz="3200" spc="-15" dirty="0">
                <a:solidFill>
                  <a:srgbClr val="FEFFFE"/>
                </a:solidFill>
                <a:latin typeface="KDMEOF+HelveticaNeue"/>
                <a:cs typeface="KDMEOF+HelveticaNeue"/>
              </a:rPr>
              <a:t>near-optimal</a:t>
            </a:r>
            <a:r>
              <a:rPr sz="3200" spc="1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set of explanations to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evaluate overall model performance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7800" y="5632907"/>
            <a:ext cx="8934521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Simulated and real-life human experiments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9800" y="723900"/>
            <a:ext cx="7566151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spc="-99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What’s</a:t>
            </a:r>
            <a:r>
              <a:rPr sz="8000" spc="99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 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cool?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209294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Concept: “local” approximations as post-hoc explanation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47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45307"/>
            <a:ext cx="1089042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Most models </a:t>
            </a:r>
            <a:r>
              <a:rPr sz="3200" spc="-28" dirty="0">
                <a:solidFill>
                  <a:srgbClr val="FEFFFE"/>
                </a:solidFill>
                <a:latin typeface="KDMEOF+HelveticaNeue"/>
                <a:cs typeface="KDMEOF+HelveticaNeue"/>
              </a:rPr>
              <a:t>are</a:t>
            </a:r>
            <a:r>
              <a:rPr sz="3200" spc="2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continuous so this is encouraging!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3300" y="4163405"/>
            <a:ext cx="1092072" cy="2588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4261307"/>
            <a:ext cx="6544909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Simple and intuitive algorithms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5277307"/>
            <a:ext cx="1085677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Pretty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nice set of simulated and human experiments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2900" y="723900"/>
            <a:ext cx="6229096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Criticism?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3985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13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10819852" cy="156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General criticism for post-hoc explanations: do they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actually explain what the model is learning?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716432"/>
            <a:ext cx="1092073" cy="219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4919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91432" y="3698943"/>
            <a:ext cx="978879" cy="1385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3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814249"/>
            <a:ext cx="10299666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Note that</a:t>
            </a:r>
            <a:r>
              <a:rPr sz="3200" spc="282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uses completely di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ﬀ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erent</a:t>
            </a:r>
            <a:r>
              <a:rPr sz="3200" spc="14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feature</a:t>
            </a:r>
            <a:r>
              <a:rPr sz="3200" spc="1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set!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2300" y="4451807"/>
            <a:ext cx="5341457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Next paper: </a:t>
            </a:r>
            <a:r>
              <a:rPr sz="3200" dirty="0">
                <a:solidFill>
                  <a:srgbClr val="00A2FF"/>
                </a:solidFill>
                <a:latin typeface="KDMEOF+HelveticaNeue"/>
                <a:cs typeface="KDMEOF+HelveticaNeue"/>
              </a:rPr>
              <a:t>Rudin (2018)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47800" y="5061407"/>
            <a:ext cx="401970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Objective function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47800" y="55604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92300" y="5671007"/>
            <a:ext cx="4761930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How sample 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ﬃ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cient?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47800" y="6259691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70421" y="6241956"/>
            <a:ext cx="2135482" cy="1385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33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3850" spc="6215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92300" y="6357263"/>
            <a:ext cx="7151983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How </a:t>
            </a:r>
            <a:r>
              <a:rPr sz="3200" spc="-11" dirty="0">
                <a:solidFill>
                  <a:srgbClr val="FEFFFE"/>
                </a:solidFill>
                <a:latin typeface="KDMEOF+HelveticaNeue"/>
                <a:cs typeface="KDMEOF+HelveticaNeue"/>
              </a:rPr>
              <a:t>robust</a:t>
            </a:r>
            <a:r>
              <a:rPr sz="3200" spc="11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to choice of</a:t>
            </a:r>
            <a:r>
              <a:rPr sz="3200" spc="1963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and</a:t>
            </a:r>
            <a:r>
              <a:rPr sz="3200" spc="2790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?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47800" y="6972184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43349" y="6956659"/>
            <a:ext cx="1093261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  <a:r>
              <a:rPr sz="38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92300" y="7071966"/>
            <a:ext cx="10558846" cy="2069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Sampling in</a:t>
            </a:r>
            <a:r>
              <a:rPr sz="3200" spc="3293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rather than</a:t>
            </a:r>
            <a:r>
              <a:rPr sz="3200" spc="171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: </a:t>
            </a:r>
            <a:r>
              <a:rPr sz="3200" spc="-38" dirty="0">
                <a:solidFill>
                  <a:srgbClr val="FEFFFE"/>
                </a:solidFill>
                <a:latin typeface="KDMEOF+HelveticaNeue"/>
                <a:cs typeface="KDMEOF+HelveticaNeue"/>
              </a:rPr>
              <a:t>what’s</a:t>
            </a:r>
            <a:r>
              <a:rPr sz="3200" spc="3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the di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ﬀ</a:t>
            </a:r>
            <a:r>
              <a:rPr sz="3200" spc="-10" dirty="0">
                <a:solidFill>
                  <a:srgbClr val="FEFFFE"/>
                </a:solidFill>
                <a:latin typeface="KDMEOF+HelveticaNeue"/>
                <a:cs typeface="KDMEOF+HelveticaNeue"/>
              </a:rPr>
              <a:t>erence?</a:t>
            </a:r>
          </a:p>
          <a:p>
            <a:pPr marL="0" marR="0">
              <a:lnSpc>
                <a:spcPts val="3727"/>
              </a:lnSpc>
              <a:spcBef>
                <a:spcPts val="29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Interpretable? What kind of neighborhoods </a:t>
            </a:r>
            <a:r>
              <a:rPr sz="3200" spc="-28" dirty="0">
                <a:solidFill>
                  <a:srgbClr val="FEFFFE"/>
                </a:solidFill>
                <a:latin typeface="KDMEOF+HelveticaNeue"/>
                <a:cs typeface="KDMEOF+HelveticaNeue"/>
              </a:rPr>
              <a:t>are</a:t>
            </a:r>
            <a:r>
              <a:rPr sz="3200" spc="28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we</a:t>
            </a:r>
          </a:p>
          <a:p>
            <a:pPr marL="0" marR="0">
              <a:lnSpc>
                <a:spcPts val="3727"/>
              </a:lnSpc>
              <a:spcBef>
                <a:spcPts val="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getting?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8100" y="4267200"/>
            <a:ext cx="6832600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Questions?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3318" y="2827271"/>
            <a:ext cx="12118187" cy="2919253"/>
          </a:xfrm>
          <a:prstGeom prst="rect">
            <a:avLst/>
          </a:prstGeom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r>
              <a:rPr lang="en" sz="4267" b="1">
                <a:solidFill>
                  <a:schemeClr val="accent1"/>
                </a:solidFill>
              </a:rPr>
              <a:t>Stop Explaining Black-Box</a:t>
            </a:r>
            <a:endParaRPr sz="4267"/>
          </a:p>
          <a:p>
            <a:r>
              <a:rPr lang="en" sz="4267"/>
              <a:t>ML Models for High-Stakes Decisions &amp;</a:t>
            </a:r>
            <a:endParaRPr sz="4267"/>
          </a:p>
          <a:p>
            <a:r>
              <a:rPr lang="en" sz="4267" b="1">
                <a:solidFill>
                  <a:schemeClr val="accent5"/>
                </a:solidFill>
              </a:rPr>
              <a:t>Use Interpretable Models Instead</a:t>
            </a:r>
            <a:endParaRPr sz="4267" b="1">
              <a:solidFill>
                <a:schemeClr val="accent5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43307" y="5799076"/>
            <a:ext cx="12118187" cy="1127253"/>
          </a:xfrm>
          <a:prstGeom prst="rect">
            <a:avLst/>
          </a:prstGeom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466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Motivation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Explainable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Interpretable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Challenges of Interpretable ML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Conclusion / Criticisms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408205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>
                <a:solidFill>
                  <a:srgbClr val="FF0000"/>
                </a:solidFill>
              </a:rPr>
              <a:t>Motivation</a:t>
            </a:r>
            <a:endParaRPr sz="3413">
              <a:solidFill>
                <a:srgbClr val="FF0000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Explainable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Interpretable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Challenges of Interpretable ML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Conclusion / Criticisms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1955832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Motivation</a:t>
            </a:r>
            <a:endParaRPr/>
          </a:p>
        </p:txBody>
      </p:sp>
      <p:grpSp>
        <p:nvGrpSpPr>
          <p:cNvPr id="73" name="Google Shape;73;p16"/>
          <p:cNvGrpSpPr/>
          <p:nvPr/>
        </p:nvGrpSpPr>
        <p:grpSpPr>
          <a:xfrm>
            <a:off x="325120" y="2928569"/>
            <a:ext cx="4551154" cy="5419664"/>
            <a:chOff x="228600" y="1201900"/>
            <a:chExt cx="3200030" cy="3810701"/>
          </a:xfrm>
        </p:grpSpPr>
        <p:pic>
          <p:nvPicPr>
            <p:cNvPr id="74" name="Google Shape;74;p16"/>
            <p:cNvPicPr preferRelativeResize="0"/>
            <p:nvPr/>
          </p:nvPicPr>
          <p:blipFill rotWithShape="1">
            <a:blip r:embed="rId3">
              <a:alphaModFix/>
            </a:blip>
            <a:srcRect b="9132"/>
            <a:stretch/>
          </p:blipFill>
          <p:spPr>
            <a:xfrm>
              <a:off x="228600" y="1540500"/>
              <a:ext cx="2918800" cy="347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625" y="1201900"/>
              <a:ext cx="1905005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16"/>
          <p:cNvGrpSpPr/>
          <p:nvPr/>
        </p:nvGrpSpPr>
        <p:grpSpPr>
          <a:xfrm>
            <a:off x="4876250" y="1498702"/>
            <a:ext cx="5468460" cy="4610916"/>
            <a:chOff x="3428613" y="196525"/>
            <a:chExt cx="3845011" cy="3242050"/>
          </a:xfrm>
        </p:grpSpPr>
        <p:pic>
          <p:nvPicPr>
            <p:cNvPr id="77" name="Google Shape;7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0675" y="196525"/>
              <a:ext cx="3542949" cy="272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13" y="2834810"/>
              <a:ext cx="1905000" cy="603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16"/>
          <p:cNvGrpSpPr/>
          <p:nvPr/>
        </p:nvGrpSpPr>
        <p:grpSpPr>
          <a:xfrm>
            <a:off x="7724409" y="4486009"/>
            <a:ext cx="5118544" cy="3862224"/>
            <a:chOff x="5431225" y="2296975"/>
            <a:chExt cx="3598976" cy="2715626"/>
          </a:xfrm>
        </p:grpSpPr>
        <p:pic>
          <p:nvPicPr>
            <p:cNvPr id="80" name="Google Shape;8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31225" y="3094726"/>
              <a:ext cx="3598976" cy="191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49400" y="2296975"/>
              <a:ext cx="1566800" cy="8246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57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Introduction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0176853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When do we </a:t>
            </a:r>
            <a:r>
              <a:rPr lang="en" sz="3413" i="1"/>
              <a:t>need</a:t>
            </a:r>
            <a:r>
              <a:rPr lang="en" sz="3413"/>
              <a:t> interpretability?</a:t>
            </a:r>
            <a:endParaRPr sz="3413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43307" y="3570951"/>
            <a:ext cx="12378027" cy="119509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indent="-505734">
              <a:buSzPts val="2000"/>
            </a:pPr>
            <a:r>
              <a:rPr lang="en" sz="2844"/>
              <a:t>High Stakes Decisions</a:t>
            </a:r>
            <a:endParaRPr sz="2844"/>
          </a:p>
          <a:p>
            <a:pPr indent="-505734">
              <a:buSzPts val="2000"/>
            </a:pPr>
            <a:r>
              <a:rPr lang="en" sz="2844"/>
              <a:t>Troubleshooting</a:t>
            </a:r>
            <a:endParaRPr sz="2844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03360" y="4842631"/>
            <a:ext cx="12118187" cy="10060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What makes a model interpretable?</a:t>
            </a:r>
            <a:endParaRPr sz="3413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11733" y="5778738"/>
            <a:ext cx="3972267" cy="10060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indent="-505734">
              <a:buSzPts val="2000"/>
            </a:pPr>
            <a:r>
              <a:rPr lang="en" sz="2844"/>
              <a:t>Domain specific</a:t>
            </a:r>
            <a:endParaRPr sz="2844"/>
          </a:p>
        </p:txBody>
      </p:sp>
      <p:sp>
        <p:nvSpPr>
          <p:cNvPr id="91" name="Google Shape;91;p17"/>
          <p:cNvSpPr txBox="1"/>
          <p:nvPr/>
        </p:nvSpPr>
        <p:spPr>
          <a:xfrm>
            <a:off x="4589191" y="5778738"/>
            <a:ext cx="7626667" cy="27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505734" defTabSz="1300460">
              <a:lnSpc>
                <a:spcPct val="115000"/>
              </a:lnSpc>
              <a:buClr>
                <a:srgbClr val="595959"/>
              </a:buClr>
              <a:buSzPts val="2000"/>
              <a:buFont typeface="Arial"/>
              <a:buChar char="●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Constraints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1300460" lvl="1" indent="-505734" defTabSz="1300460">
              <a:lnSpc>
                <a:spcPct val="115000"/>
              </a:lnSpc>
              <a:buClr>
                <a:srgbClr val="595959"/>
              </a:buClr>
              <a:buSzPts val="2000"/>
              <a:buFont typeface="Arial"/>
              <a:buChar char="○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Obeys structural knowledge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1300460" lvl="1" indent="-505734" defTabSz="1300460">
              <a:lnSpc>
                <a:spcPct val="115000"/>
              </a:lnSpc>
              <a:buClr>
                <a:srgbClr val="595959"/>
              </a:buClr>
              <a:buSzPts val="2000"/>
              <a:buFont typeface="Arial"/>
              <a:buChar char="○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Sparsity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1300460" lvl="1" indent="-505734" defTabSz="1300460">
              <a:lnSpc>
                <a:spcPct val="115000"/>
              </a:lnSpc>
              <a:buClr>
                <a:srgbClr val="595959"/>
              </a:buClr>
              <a:buSzPts val="2000"/>
              <a:buFont typeface="Arial"/>
              <a:buChar char="○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Transparency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2276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1632" r="51604"/>
          <a:stretch/>
        </p:blipFill>
        <p:spPr>
          <a:xfrm>
            <a:off x="7155235" y="1754632"/>
            <a:ext cx="2989833" cy="322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55269" b="14632"/>
          <a:stretch/>
        </p:blipFill>
        <p:spPr>
          <a:xfrm>
            <a:off x="10145067" y="1745493"/>
            <a:ext cx="2859733" cy="2755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6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Motivation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FF0000"/>
                </a:solidFill>
              </a:rPr>
              <a:t>Issues with Explainable ML</a:t>
            </a:r>
            <a:endParaRPr sz="3413">
              <a:solidFill>
                <a:srgbClr val="FF0000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Interpretable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Challenges of Interpretable ML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Conclusion / Criticisms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815061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Opaque ML: A </a:t>
            </a:r>
            <a:r>
              <a:rPr lang="en" b="1"/>
              <a:t>Trojan Horse</a:t>
            </a:r>
            <a:endParaRPr b="1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43165" y="4165689"/>
            <a:ext cx="7680853" cy="247424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Consider last week's class (Caruana et al.): "asthma lowers predicted POD in pneumonia patients"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Difficult to troubleshoot a black-box model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b="1">
                <a:solidFill>
                  <a:schemeClr val="accent5"/>
                </a:solidFill>
              </a:rPr>
              <a:t>Two</a:t>
            </a:r>
            <a:r>
              <a:rPr lang="en"/>
              <a:t> models to troubleshoot rather than just one</a:t>
            </a:r>
            <a:endParaRPr/>
          </a:p>
        </p:txBody>
      </p:sp>
      <p:pic>
        <p:nvPicPr>
          <p:cNvPr id="106" name="Google Shape;106;p19" descr="Image result for trojan hor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018" y="1219200"/>
            <a:ext cx="488077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474418" y="2954738"/>
            <a:ext cx="5618347" cy="70442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lnSpc>
                <a:spcPct val="200000"/>
              </a:lnSpc>
              <a:buClr>
                <a:srgbClr val="000000"/>
              </a:buClr>
            </a:pP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Opaque ML covers up </a:t>
            </a:r>
            <a:r>
              <a:rPr lang="en" sz="2560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model error</a:t>
            </a:r>
            <a:endParaRPr sz="2560" b="1" kern="0">
              <a:solidFill>
                <a:srgbClr val="0097A7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2276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000" y="723900"/>
            <a:ext cx="5137911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104772" cy="4582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2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1270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3568191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Looking at </a:t>
            </a:r>
            <a:r>
              <a:rPr sz="3200" dirty="0">
                <a:solidFill>
                  <a:srgbClr val="61D835"/>
                </a:solidFill>
                <a:latin typeface="KDMEOF+HelveticaNeue"/>
                <a:cs typeface="KDMEOF+HelveticaNeue"/>
              </a:rPr>
              <a:t>LIME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0500" y="3626307"/>
            <a:ext cx="4365955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Looking at </a:t>
            </a:r>
            <a:r>
              <a:rPr sz="3200" dirty="0">
                <a:solidFill>
                  <a:srgbClr val="1DB100"/>
                </a:solidFill>
                <a:latin typeface="KDMEOF+HelveticaNeue"/>
                <a:cs typeface="KDMEOF+HelveticaNeue"/>
              </a:rPr>
              <a:t>SP-LIME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0500" y="4642307"/>
            <a:ext cx="7393635" cy="20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Simulated experiments: S1, S2, S3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  <a:p>
            <a:pPr marL="0" marR="0">
              <a:lnSpc>
                <a:spcPts val="3727"/>
              </a:lnSpc>
              <a:spcBef>
                <a:spcPts val="4272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Human experiments: H1, H2, H3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Opaque ML: A </a:t>
            </a:r>
            <a:r>
              <a:rPr lang="en" b="1"/>
              <a:t>Trojan Horse</a:t>
            </a:r>
            <a:endParaRPr b="1"/>
          </a:p>
        </p:txBody>
      </p:sp>
      <p:pic>
        <p:nvPicPr>
          <p:cNvPr id="113" name="Google Shape;113;p20" descr="Image result for trojan hor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018" y="1219200"/>
            <a:ext cx="4880778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443307" y="4768427"/>
            <a:ext cx="9219840" cy="107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487672" defTabSz="1300460">
              <a:lnSpc>
                <a:spcPct val="150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560" i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COMPAS</a:t>
            </a: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considers 130+ features</a:t>
            </a:r>
            <a:endParaRPr sz="256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50230" indent="-487672" defTabSz="1300460">
              <a:lnSpc>
                <a:spcPct val="150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Assuming a typographical error rate of 1%:</a:t>
            </a:r>
            <a:endParaRPr sz="256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1300460" lvl="1" indent="-451549" defTabSz="1300460">
              <a:lnSpc>
                <a:spcPct val="150000"/>
              </a:lnSpc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 sz="1991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More than half</a:t>
            </a:r>
            <a:r>
              <a:rPr lang="en" sz="1991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</a:t>
            </a:r>
            <a:r>
              <a:rPr lang="en" sz="199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of prisoner surveys would be incorrect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470755" y="2920711"/>
            <a:ext cx="5618347" cy="70442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lnSpc>
                <a:spcPct val="200000"/>
              </a:lnSpc>
              <a:buClr>
                <a:srgbClr val="000000"/>
              </a:buClr>
            </a:pP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Opaque ML covers up </a:t>
            </a:r>
            <a:r>
              <a:rPr lang="en" sz="2560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human error</a:t>
            </a:r>
            <a:endParaRPr sz="2560" b="1" kern="0">
              <a:solidFill>
                <a:srgbClr val="0097A7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2276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5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7690240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The Accuracy-Interpretability Tradeoff </a:t>
            </a:r>
            <a:r>
              <a:rPr lang="en" b="1"/>
              <a:t>Myth (?)</a:t>
            </a:r>
            <a:endParaRPr b="1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43307" y="5646329"/>
            <a:ext cx="7690240" cy="1568853"/>
          </a:xfrm>
          <a:prstGeom prst="rect">
            <a:avLst/>
          </a:prstGeom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b="1"/>
          </a:p>
          <a:p>
            <a:pPr marL="0" indent="0">
              <a:lnSpc>
                <a:spcPct val="150000"/>
              </a:lnSpc>
              <a:spcBef>
                <a:spcPts val="2276"/>
              </a:spcBef>
              <a:buNone/>
            </a:pPr>
            <a:r>
              <a:rPr lang="en" u="sng"/>
              <a:t>Claim:</a:t>
            </a:r>
            <a:r>
              <a:rPr lang="en"/>
              <a:t> No significant performance difference between different algorithms </a:t>
            </a:r>
            <a:r>
              <a:rPr lang="en" sz="1991"/>
              <a:t>(for data with "naturally meaningful features")</a:t>
            </a:r>
            <a:endParaRPr sz="1991"/>
          </a:p>
          <a:p>
            <a:pPr>
              <a:lnSpc>
                <a:spcPct val="150000"/>
              </a:lnSpc>
              <a:spcBef>
                <a:spcPts val="2276"/>
              </a:spcBef>
            </a:pPr>
            <a:r>
              <a:rPr lang="en"/>
              <a:t>Supposed effect can actually be reversed when </a:t>
            </a:r>
            <a:r>
              <a:rPr lang="en" b="1">
                <a:solidFill>
                  <a:schemeClr val="accent5"/>
                </a:solidFill>
              </a:rPr>
              <a:t>iteratively</a:t>
            </a:r>
            <a:r>
              <a:rPr lang="en"/>
              <a:t> processing data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 b="1">
                <a:solidFill>
                  <a:schemeClr val="accent5"/>
                </a:solidFill>
              </a:rPr>
              <a:t>Anecdote</a:t>
            </a:r>
            <a:r>
              <a:rPr lang="en"/>
              <a:t>: Predicting NYC Electrical Grid Failures</a:t>
            </a:r>
            <a:endParaRPr/>
          </a:p>
        </p:txBody>
      </p:sp>
      <p:pic>
        <p:nvPicPr>
          <p:cNvPr id="122" name="Google Shape;122;p21" descr="Image result for new york city from above at nigh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690" y="1219200"/>
            <a:ext cx="4871095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1006933" y="3524160"/>
            <a:ext cx="6562987" cy="126464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lnSpc>
                <a:spcPct val="150000"/>
              </a:lnSpc>
              <a:spcAft>
                <a:spcPts val="2276"/>
              </a:spcAft>
              <a:buClr>
                <a:srgbClr val="000000"/>
              </a:buClr>
            </a:pPr>
            <a:r>
              <a:rPr lang="en" sz="2560" u="sng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Rudin:</a:t>
            </a: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The belief that interpretability </a:t>
            </a:r>
            <a:r>
              <a:rPr lang="en" sz="2560" i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hinders</a:t>
            </a: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accuracy is a </a:t>
            </a:r>
            <a:r>
              <a:rPr lang="en" sz="2560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common myth</a:t>
            </a:r>
            <a:endParaRPr sz="1991" kern="0">
              <a:solidFill>
                <a:srgbClr val="0097A7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2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7690240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Predicting NYC Electrical Grid Failures</a:t>
            </a:r>
            <a:endParaRPr/>
          </a:p>
          <a:p>
            <a:endParaRPr/>
          </a:p>
        </p:txBody>
      </p:sp>
      <p:pic>
        <p:nvPicPr>
          <p:cNvPr id="129" name="Google Shape;129;p22" descr="Image result for new york city from above at nigh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690" y="1219200"/>
            <a:ext cx="4871095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 descr="Image result for black box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080" y="5014170"/>
            <a:ext cx="3684693" cy="245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descr="plastic garbage ba - trash bag stock illustrations, clip art, cartoons, &amp; ic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07" y="3773618"/>
            <a:ext cx="2144924" cy="21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 descr="plastic garbage ba - trash bag stock illustrations, clip art, cartoons, &amp; ic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898" y="3773618"/>
            <a:ext cx="2144924" cy="214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2257174" y="5095254"/>
            <a:ext cx="1216853" cy="5922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22"/>
          <p:cNvCxnSpPr/>
          <p:nvPr/>
        </p:nvCxnSpPr>
        <p:spPr>
          <a:xfrm rot="10800000" flipH="1">
            <a:off x="4913920" y="5014187"/>
            <a:ext cx="1216853" cy="5922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6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7690240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Predicting NYC Electrical Grid Failures</a:t>
            </a:r>
            <a:endParaRPr/>
          </a:p>
        </p:txBody>
      </p:sp>
      <p:pic>
        <p:nvPicPr>
          <p:cNvPr id="140" name="Google Shape;140;p23" descr="Image result for new york city from above at nigh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690" y="1219200"/>
            <a:ext cx="4871095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descr="panning for gold - panning for gold stock illustrations, clip art, cartoons, &amp; ic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35041" y="3468978"/>
            <a:ext cx="6306772" cy="445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4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b="1"/>
              <a:t>Rudin Speculates</a:t>
            </a:r>
            <a:r>
              <a:rPr lang="en"/>
              <a:t>: How Common Are Accurate + Interpretable Models?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443307" y="3770667"/>
            <a:ext cx="12118187" cy="31479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Rudin argues: </a:t>
            </a:r>
            <a:r>
              <a:rPr lang="en" i="1"/>
              <a:t>likely to be </a:t>
            </a:r>
            <a:r>
              <a:rPr lang="en" b="1" i="1">
                <a:solidFill>
                  <a:schemeClr val="accent1"/>
                </a:solidFill>
              </a:rPr>
              <a:t>common</a:t>
            </a:r>
            <a:r>
              <a:rPr lang="en" i="1"/>
              <a:t> across many domains</a:t>
            </a:r>
            <a:endParaRPr/>
          </a:p>
          <a:p>
            <a:pPr>
              <a:lnSpc>
                <a:spcPct val="150000"/>
              </a:lnSpc>
              <a:spcBef>
                <a:spcPts val="2276"/>
              </a:spcBef>
            </a:pPr>
            <a:r>
              <a:rPr lang="en" b="1">
                <a:solidFill>
                  <a:schemeClr val="accent1"/>
                </a:solidFill>
              </a:rPr>
              <a:t>Many</a:t>
            </a:r>
            <a:r>
              <a:rPr lang="en"/>
              <a:t> reasonably accurate models exist for a certain problem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/>
              <a:t>Experience validates this statement: NNs, Random Forests, SVMs will often perform similarly on a given dataset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Thus, at least one model that can be </a:t>
            </a:r>
            <a:r>
              <a:rPr lang="en" b="1">
                <a:solidFill>
                  <a:schemeClr val="accent1"/>
                </a:solidFill>
              </a:rPr>
              <a:t>approximated well</a:t>
            </a:r>
            <a:r>
              <a:rPr lang="en"/>
              <a:t> by an </a:t>
            </a:r>
            <a:r>
              <a:rPr lang="en" i="1"/>
              <a:t>interpretable</a:t>
            </a:r>
            <a:r>
              <a:rPr lang="en"/>
              <a:t> model is likely to exist</a:t>
            </a:r>
            <a:endParaRPr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/>
              <a:t>Debatable / handwavy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79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Her Paper's </a:t>
            </a:r>
            <a:r>
              <a:rPr lang="en" b="1"/>
              <a:t>Glaring Weakness</a:t>
            </a:r>
            <a:endParaRPr b="1"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443307" y="3242453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(Accurate + interpretable) models being common is the </a:t>
            </a:r>
            <a:r>
              <a:rPr lang="en" b="1">
                <a:solidFill>
                  <a:schemeClr val="accent1"/>
                </a:solidFill>
              </a:rPr>
              <a:t>claim</a:t>
            </a:r>
            <a:r>
              <a:rPr lang="en"/>
              <a:t> that Rudin's paper rests on</a:t>
            </a:r>
            <a:endParaRPr/>
          </a:p>
          <a:p>
            <a:pPr>
              <a:lnSpc>
                <a:spcPct val="200000"/>
              </a:lnSpc>
            </a:pPr>
            <a:r>
              <a:rPr lang="en"/>
              <a:t>She provides </a:t>
            </a:r>
            <a:r>
              <a:rPr lang="en" b="1">
                <a:solidFill>
                  <a:schemeClr val="accent1"/>
                </a:solidFill>
              </a:rPr>
              <a:t>little to no evidence</a:t>
            </a:r>
            <a:r>
              <a:rPr lang="en"/>
              <a:t> to support this claim</a:t>
            </a:r>
            <a:endParaRPr/>
          </a:p>
          <a:p>
            <a:pPr>
              <a:lnSpc>
                <a:spcPct val="200000"/>
              </a:lnSpc>
            </a:pPr>
            <a:r>
              <a:rPr lang="en"/>
              <a:t>Her paper would be stronger if it did not make such a </a:t>
            </a:r>
            <a:r>
              <a:rPr lang="en" b="1">
                <a:solidFill>
                  <a:schemeClr val="accent1"/>
                </a:solidFill>
              </a:rPr>
              <a:t>generalizing statement</a:t>
            </a:r>
            <a:endParaRPr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443307" y="4278187"/>
            <a:ext cx="12118187" cy="1197227"/>
          </a:xfrm>
          <a:prstGeom prst="rect">
            <a:avLst/>
          </a:prstGeom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r>
              <a:rPr lang="en" i="1"/>
              <a:t>Accuracy-interpretability tradeoff</a:t>
            </a:r>
            <a:r>
              <a:rPr lang="en"/>
              <a:t>:</a:t>
            </a:r>
            <a:endParaRPr/>
          </a:p>
          <a:p>
            <a:r>
              <a:rPr lang="en" b="1">
                <a:solidFill>
                  <a:schemeClr val="accent1"/>
                </a:solidFill>
              </a:rPr>
              <a:t>myth</a:t>
            </a:r>
            <a:r>
              <a:rPr lang="en"/>
              <a:t> or </a:t>
            </a:r>
            <a:r>
              <a:rPr lang="en" b="1">
                <a:solidFill>
                  <a:schemeClr val="accent5"/>
                </a:solidFill>
              </a:rPr>
              <a:t>reality</a:t>
            </a:r>
            <a:r>
              <a:rPr lang="en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3285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How to </a:t>
            </a:r>
            <a:r>
              <a:rPr lang="en" b="1"/>
              <a:t>Add Outside Information</a:t>
            </a:r>
            <a:r>
              <a:rPr lang="en"/>
              <a:t>?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443307" y="3178454"/>
            <a:ext cx="8104107" cy="287445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>
                <a:solidFill>
                  <a:schemeClr val="accent5"/>
                </a:solidFill>
              </a:rPr>
              <a:t>Unclear</a:t>
            </a:r>
            <a:r>
              <a:rPr lang="en"/>
              <a:t> how to combine opaque model's risk assessment with outside information</a:t>
            </a:r>
            <a:endParaRPr/>
          </a:p>
          <a:p>
            <a:pPr marL="0" indent="0">
              <a:lnSpc>
                <a:spcPct val="150000"/>
              </a:lnSpc>
              <a:spcBef>
                <a:spcPts val="2276"/>
              </a:spcBef>
              <a:spcAft>
                <a:spcPts val="2276"/>
              </a:spcAft>
              <a:buNone/>
            </a:pPr>
            <a:r>
              <a:rPr lang="en"/>
              <a:t>For instance:</a:t>
            </a:r>
            <a:endParaRPr/>
          </a:p>
        </p:txBody>
      </p:sp>
      <p:pic>
        <p:nvPicPr>
          <p:cNvPr id="165" name="Google Shape;165;p27" descr="Square Shape in a Round Hole" title="Square Shape in a Round Ho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07110" y="2659573"/>
            <a:ext cx="7338064" cy="445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35040" y="5203555"/>
            <a:ext cx="7920640" cy="81450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256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COMPAS</a:t>
            </a:r>
            <a:r>
              <a:rPr lang="en" sz="256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score + seriousness of current crime = </a:t>
            </a:r>
            <a:r>
              <a:rPr lang="en" sz="3413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?</a:t>
            </a:r>
            <a:endParaRPr sz="3413" b="1" kern="0">
              <a:solidFill>
                <a:srgbClr val="0097A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535040" y="6373013"/>
            <a:ext cx="8012373" cy="107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487672" defTabSz="1300460">
              <a:lnSpc>
                <a:spcPct val="150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Judges </a:t>
            </a:r>
            <a:r>
              <a:rPr lang="en" sz="2560" b="1" kern="0">
                <a:solidFill>
                  <a:srgbClr val="0097A7"/>
                </a:solidFill>
                <a:latin typeface="Arial"/>
                <a:cs typeface="Arial"/>
                <a:sym typeface="Arial"/>
              </a:rPr>
              <a:t>may not even be aware</a:t>
            </a:r>
            <a:r>
              <a:rPr lang="en" sz="256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that they should </a:t>
            </a:r>
            <a:r>
              <a:rPr lang="en" sz="199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(</a:t>
            </a:r>
            <a:r>
              <a:rPr lang="en" sz="1991" i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COMPAS</a:t>
            </a:r>
            <a:r>
              <a:rPr lang="en" sz="199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 does not use seriousness of current crime as a feature)</a:t>
            </a:r>
            <a:endParaRPr sz="1991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2276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04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Explanations—But No </a:t>
            </a:r>
            <a:r>
              <a:rPr lang="en" b="1"/>
              <a:t>Faith</a:t>
            </a:r>
            <a:endParaRPr b="1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443307" y="3454222"/>
            <a:ext cx="8088747" cy="414037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Explanations are </a:t>
            </a:r>
            <a:r>
              <a:rPr lang="en" b="1">
                <a:solidFill>
                  <a:schemeClr val="accent1"/>
                </a:solidFill>
              </a:rPr>
              <a:t>never faithful</a:t>
            </a:r>
            <a:r>
              <a:rPr lang="en"/>
              <a:t> to what the explained model computes</a:t>
            </a:r>
            <a:endParaRPr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"/>
              <a:t>Otherwise, they would not be explanations</a:t>
            </a:r>
            <a:endParaRPr/>
          </a:p>
          <a:p>
            <a:pPr>
              <a:lnSpc>
                <a:spcPct val="200000"/>
              </a:lnSpc>
            </a:pPr>
            <a:r>
              <a:rPr lang="en"/>
              <a:t>Non-faithfulness means: Explanations may (1) lack fidelity and (2) use different features</a:t>
            </a:r>
            <a:endParaRPr/>
          </a:p>
        </p:txBody>
      </p:sp>
      <p:pic>
        <p:nvPicPr>
          <p:cNvPr id="174" name="Google Shape;174;p28" descr="Image result for cross"/>
          <p:cNvPicPr preferRelativeResize="0"/>
          <p:nvPr/>
        </p:nvPicPr>
        <p:blipFill rotWithShape="1">
          <a:blip r:embed="rId3">
            <a:alphaModFix/>
          </a:blip>
          <a:srcRect l="18492" r="8"/>
          <a:stretch/>
        </p:blipFill>
        <p:spPr>
          <a:xfrm>
            <a:off x="8531912" y="1219200"/>
            <a:ext cx="4472889" cy="731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96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Problem 1: Explanation </a:t>
            </a:r>
            <a:r>
              <a:rPr lang="en" b="1"/>
              <a:t>Fidelity</a:t>
            </a:r>
            <a:endParaRPr b="1"/>
          </a:p>
        </p:txBody>
      </p:sp>
      <p:pic>
        <p:nvPicPr>
          <p:cNvPr id="180" name="Google Shape;180;p29" descr="Image result for cross"/>
          <p:cNvPicPr preferRelativeResize="0"/>
          <p:nvPr/>
        </p:nvPicPr>
        <p:blipFill rotWithShape="1">
          <a:blip r:embed="rId3">
            <a:alphaModFix/>
          </a:blip>
          <a:srcRect l="18492" r="8"/>
          <a:stretch/>
        </p:blipFill>
        <p:spPr>
          <a:xfrm>
            <a:off x="8531912" y="1219200"/>
            <a:ext cx="4472889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1897458" y="4003058"/>
            <a:ext cx="4365227" cy="4365227"/>
          </a:xfrm>
          <a:prstGeom prst="flowChartConnector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</a:t>
            </a: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Predictions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2577813" y="3915164"/>
            <a:ext cx="4365227" cy="4365227"/>
          </a:xfrm>
          <a:prstGeom prst="flowChartConnector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Explanation</a:t>
            </a: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Predictions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1449245" y="3685333"/>
            <a:ext cx="880213" cy="22890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9"/>
          <p:cNvSpPr txBox="1"/>
          <p:nvPr/>
        </p:nvSpPr>
        <p:spPr>
          <a:xfrm>
            <a:off x="224284" y="2883644"/>
            <a:ext cx="6082560" cy="8145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non-overlap </a:t>
            </a:r>
            <a:r>
              <a:rPr lang="en" sz="1991" b="1" kern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decreases trust</a:t>
            </a: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in model &amp; explanation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9000" y="723900"/>
            <a:ext cx="5137911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300" y="2537805"/>
            <a:ext cx="1092072" cy="1572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2635707"/>
            <a:ext cx="3568191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Looking at </a:t>
            </a:r>
            <a:r>
              <a:rPr sz="3200" dirty="0">
                <a:solidFill>
                  <a:srgbClr val="61D835"/>
                </a:solidFill>
                <a:latin typeface="KDMEOF+HelveticaNeue"/>
                <a:cs typeface="KDMEOF+HelveticaNeue"/>
              </a:rPr>
              <a:t>LIME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7800" y="3147405"/>
            <a:ext cx="1092073" cy="2181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300" y="3245307"/>
            <a:ext cx="1799132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Setup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300" y="3854907"/>
            <a:ext cx="4132681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Objective Function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7800" y="4451069"/>
            <a:ext cx="1092073" cy="2186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4834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FEFFFE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49852" y="4435543"/>
            <a:ext cx="1562333" cy="1453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66"/>
              </a:lnSpc>
              <a:spcBef>
                <a:spcPts val="0"/>
              </a:spcBef>
              <a:spcAft>
                <a:spcPts val="0"/>
              </a:spcAft>
            </a:pPr>
            <a:r>
              <a:rPr sz="38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3850" spc="13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92300" y="4550849"/>
            <a:ext cx="6753433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Case </a:t>
            </a:r>
            <a:r>
              <a:rPr sz="3200" spc="-14" dirty="0">
                <a:solidFill>
                  <a:srgbClr val="FEFFFE"/>
                </a:solidFill>
                <a:latin typeface="KDMEOF+HelveticaNeue"/>
                <a:cs typeface="KDMEOF+HelveticaNeue"/>
              </a:rPr>
              <a:t>where</a:t>
            </a:r>
            <a:r>
              <a:rPr sz="3200" spc="8505" dirty="0">
                <a:solidFill>
                  <a:srgbClr val="FEFFFE"/>
                </a:solidFill>
                <a:latin typeface="KDMEOF+HelveticaNeue"/>
                <a:cs typeface="KDMEOF+HelveticaNeue"/>
              </a:rPr>
              <a:t> </a:t>
            </a: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linear models</a:t>
            </a:r>
            <a:r>
              <a:rPr sz="3200" dirty="0">
                <a:solidFill>
                  <a:srgbClr val="FEFFFE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92300" y="5175707"/>
            <a:ext cx="1956816" cy="108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EFFFE"/>
                </a:solidFill>
                <a:latin typeface="KDMEOF+HelveticaNeue"/>
                <a:cs typeface="KDMEOF+HelveticaNeue"/>
              </a:rPr>
              <a:t>Results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6000" y="5928705"/>
            <a:ext cx="1092072" cy="3604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5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  <a:p>
            <a:pPr marL="0" marR="0">
              <a:lnSpc>
                <a:spcPts val="5405"/>
              </a:lnSpc>
              <a:spcBef>
                <a:spcPts val="2594"/>
              </a:spcBef>
              <a:spcAft>
                <a:spcPts val="0"/>
              </a:spcAft>
            </a:pPr>
            <a:r>
              <a:rPr sz="4650" dirty="0">
                <a:solidFill>
                  <a:srgbClr val="6C6C6C"/>
                </a:solidFill>
                <a:latin typeface="UBHBWA+HelveticaNeue"/>
                <a:cs typeface="UBHBWA+HelveticaNeue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60500" y="6039307"/>
            <a:ext cx="4365955" cy="108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Looking at SP-LIME</a:t>
            </a:r>
            <a:r>
              <a:rPr sz="3200" dirty="0">
                <a:solidFill>
                  <a:srgbClr val="6C6C6C"/>
                </a:solidFill>
                <a:latin typeface="UBHBWA+HelveticaNeue"/>
                <a:cs typeface="UBHBWA+HelveticaNeue"/>
              </a:rPr>
              <a:t>ꢀ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60500" y="7055307"/>
            <a:ext cx="7393635" cy="2099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Simulated experiments: S1, S2, S3</a:t>
            </a:r>
            <a:r>
              <a:rPr sz="3200" dirty="0">
                <a:solidFill>
                  <a:srgbClr val="6C6C6C"/>
                </a:solidFill>
                <a:latin typeface="UBHBWA+HelveticaNeue"/>
                <a:cs typeface="UBHBWA+HelveticaNeue"/>
              </a:rPr>
              <a:t>ꢀ</a:t>
            </a:r>
          </a:p>
          <a:p>
            <a:pPr marL="0" marR="0">
              <a:lnSpc>
                <a:spcPts val="3727"/>
              </a:lnSpc>
              <a:spcBef>
                <a:spcPts val="4272"/>
              </a:spcBef>
              <a:spcAft>
                <a:spcPts val="0"/>
              </a:spcAft>
            </a:pPr>
            <a:r>
              <a:rPr sz="3200" dirty="0">
                <a:solidFill>
                  <a:srgbClr val="6C6C6C"/>
                </a:solidFill>
                <a:latin typeface="KDMEOF+HelveticaNeue"/>
                <a:cs typeface="KDMEOF+HelveticaNeue"/>
              </a:rPr>
              <a:t>Human experiments: H1, H2, H3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808874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Problem 2: Explanation </a:t>
            </a:r>
            <a:r>
              <a:rPr lang="en" b="1"/>
              <a:t>Faithfulness</a:t>
            </a:r>
            <a:endParaRPr b="1"/>
          </a:p>
        </p:txBody>
      </p:sp>
      <p:pic>
        <p:nvPicPr>
          <p:cNvPr id="190" name="Google Shape;190;p30" descr="Image result for cross"/>
          <p:cNvPicPr preferRelativeResize="0"/>
          <p:nvPr/>
        </p:nvPicPr>
        <p:blipFill rotWithShape="1">
          <a:blip r:embed="rId3">
            <a:alphaModFix/>
          </a:blip>
          <a:srcRect l="18492" r="8"/>
          <a:stretch/>
        </p:blipFill>
        <p:spPr>
          <a:xfrm>
            <a:off x="8531912" y="1219200"/>
            <a:ext cx="4472889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 descr="ProPublica logo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84" y="6365761"/>
            <a:ext cx="4225673" cy="55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 descr="Image result for northpointe compa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303" y="5029796"/>
            <a:ext cx="4050453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944604" y="4876800"/>
            <a:ext cx="1440427" cy="121642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Racists!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 flipH="1">
            <a:off x="5266524" y="3660356"/>
            <a:ext cx="1986560" cy="121642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Come again?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45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Explanations—But No </a:t>
            </a:r>
            <a:r>
              <a:rPr lang="en" b="1"/>
              <a:t>Use</a:t>
            </a:r>
            <a:endParaRPr b="1"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315236" y="3610595"/>
            <a:ext cx="7780693" cy="30519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Explanations often </a:t>
            </a:r>
            <a:r>
              <a:rPr lang="en" b="1">
                <a:solidFill>
                  <a:schemeClr val="accent1"/>
                </a:solidFill>
              </a:rPr>
              <a:t>leave out too much detail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to be useful / make sense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Consider </a:t>
            </a:r>
            <a:r>
              <a:rPr lang="en" b="1">
                <a:solidFill>
                  <a:schemeClr val="accent1"/>
                </a:solidFill>
              </a:rPr>
              <a:t>saliency maps</a:t>
            </a:r>
            <a:endParaRPr b="1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"/>
              <a:t>Tell us where the model looks, but not what it sees there</a:t>
            </a:r>
            <a:endParaRPr/>
          </a:p>
        </p:txBody>
      </p:sp>
      <p:pic>
        <p:nvPicPr>
          <p:cNvPr id="201" name="Google Shape;201;p31" descr="useless-object-design-the-unusable-katerina-kamprani-2"/>
          <p:cNvPicPr preferRelativeResize="0"/>
          <p:nvPr/>
        </p:nvPicPr>
        <p:blipFill rotWithShape="1">
          <a:blip r:embed="rId3">
            <a:alphaModFix/>
          </a:blip>
          <a:srcRect l="26258" t="891" r="8970"/>
          <a:stretch/>
        </p:blipFill>
        <p:spPr>
          <a:xfrm>
            <a:off x="8224193" y="1219200"/>
            <a:ext cx="4780607" cy="731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3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4" y="3061547"/>
            <a:ext cx="12300373" cy="363050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9188196" y="2740907"/>
            <a:ext cx="3617280" cy="4289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10501547" y="7931236"/>
            <a:ext cx="2503253" cy="48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* from Rudin, 2019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2540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14" y="3061547"/>
            <a:ext cx="12300373" cy="3630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10501547" y="7931236"/>
            <a:ext cx="2503253" cy="48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* from Rudin, 2019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1532160" y="2068587"/>
            <a:ext cx="9940480" cy="64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explanation for Siberian-Husky prediction </a:t>
            </a:r>
            <a:r>
              <a:rPr lang="en" sz="1991" kern="0">
                <a:solidFill>
                  <a:srgbClr val="222222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≈ </a:t>
            </a: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explanation for transverse-flute prediction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2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Motivation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Explainable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FF0000"/>
                </a:solidFill>
              </a:rPr>
              <a:t>Issues with Interpretable ML</a:t>
            </a:r>
            <a:endParaRPr sz="3413">
              <a:solidFill>
                <a:srgbClr val="FF0000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Challenges of Interpretable ML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Conclusion / Criticisms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3534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Key Issues with Interpretable ML</a:t>
            </a: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48631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(i) Black boxes are IP that allow corporations to profit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(ii) Interpretable models are difficult to construct, both in terms of computation and domain expertise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(iii) Black box models uncover patterns that interpretable models don’t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7231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Black boxes are IP that allow corporations to profit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xfrm>
            <a:off x="556587" y="5843556"/>
            <a:ext cx="12118187" cy="203477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Claim: Black box models do not have performance advantages over interpretable models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indent="0">
              <a:spcBef>
                <a:spcPts val="2276"/>
              </a:spcBef>
              <a:spcAft>
                <a:spcPts val="2276"/>
              </a:spcAft>
              <a:buNone/>
            </a:pPr>
            <a:endParaRPr sz="3413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60" y="2823964"/>
            <a:ext cx="12344744" cy="2396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6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7" y="1435947"/>
            <a:ext cx="12368680" cy="6881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4975929" y="1435947"/>
            <a:ext cx="7445760" cy="144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559040" y="2510542"/>
            <a:ext cx="7026347" cy="5806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4221049" y="5991004"/>
            <a:ext cx="8581120" cy="254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350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7" y="1435947"/>
            <a:ext cx="12368680" cy="6881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381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39"/>
          <p:cNvGraphicFramePr/>
          <p:nvPr/>
        </p:nvGraphicFramePr>
        <p:xfrm>
          <a:off x="673422" y="2137796"/>
          <a:ext cx="4266667" cy="42666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2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/>
                        <a:t>COMPAS</a:t>
                      </a:r>
                      <a:endParaRPr sz="2800" b="1"/>
                    </a:p>
                  </a:txBody>
                  <a:tcPr marL="130027" marR="130027" marT="130027" marB="130027">
                    <a:lnL w="9525" cap="flat" cmpd="sng">
                      <a:solidFill>
                        <a:srgbClr val="674EA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/>
                        <a:t>CORELS</a:t>
                      </a:r>
                      <a:endParaRPr sz="2800" b="1"/>
                    </a:p>
                  </a:txBody>
                  <a:tcPr marL="130027" marR="130027" marT="130027" marB="130027">
                    <a:lnL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8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Black box</a:t>
                      </a: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Expensive license</a:t>
                      </a: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Could include socio-economic info</a:t>
                      </a: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130027" marR="130027" marT="130027" marB="130027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Full model available</a:t>
                      </a: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Free and transparent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/>
                        <a:t>No other information used</a:t>
                      </a: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130027" marR="130027" marT="130027" marB="130027">
                    <a:lnL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537" y="1813440"/>
            <a:ext cx="5206831" cy="6126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77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32200" y="723900"/>
            <a:ext cx="7263383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7300" y="2827020"/>
            <a:ext cx="3334511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Black-box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classiﬁer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37052" y="2936653"/>
            <a:ext cx="1354836" cy="215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968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0811" y="3379639"/>
            <a:ext cx="3294629" cy="2260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95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Y</a:t>
            </a:r>
            <a:r>
              <a:rPr sz="6000" spc="184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∈</a:t>
            </a:r>
            <a:r>
              <a:rPr sz="6000" spc="14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7710" y="3796202"/>
            <a:ext cx="1049837" cy="1528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57"/>
              </a:lnSpc>
              <a:spcBef>
                <a:spcPts val="0"/>
              </a:spcBef>
              <a:spcAft>
                <a:spcPts val="0"/>
              </a:spcAft>
            </a:pPr>
            <a:r>
              <a:rPr sz="42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1149" y="4356456"/>
            <a:ext cx="3393609" cy="2315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95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  <a:r>
              <a:rPr sz="6000" spc="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∈</a:t>
            </a:r>
            <a:r>
              <a:rPr sz="6000" spc="14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ℝ</a:t>
            </a:r>
            <a:r>
              <a:rPr sz="6400" baseline="37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83700" y="4566920"/>
            <a:ext cx="4132631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Classiﬁcation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probability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38187" y="4916432"/>
            <a:ext cx="2047593" cy="104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49"/>
              </a:lnSpc>
              <a:spcBef>
                <a:spcPts val="0"/>
              </a:spcBef>
              <a:spcAft>
                <a:spcPts val="0"/>
              </a:spcAft>
            </a:pP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for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3600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class</a:t>
            </a:r>
            <a:r>
              <a:rPr sz="3600" spc="-232" baseline="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900" dirty="0">
                <a:solidFill>
                  <a:srgbClr val="FAE231"/>
                </a:solidFill>
                <a:latin typeface="ORTROR+STIXGeneral-Italic"/>
                <a:cs typeface="ORTROR+STIXGeneral-Italic"/>
              </a:rPr>
              <a:t>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2000" y="5557520"/>
            <a:ext cx="2523438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space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89764" y="5950087"/>
            <a:ext cx="3750986" cy="2260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95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6000" spc="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6000" spc="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{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}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46900" y="7221219"/>
            <a:ext cx="5073425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Family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of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interpretable</a:t>
            </a:r>
            <a:r>
              <a:rPr sz="2400" spc="7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models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96426" y="7287354"/>
            <a:ext cx="3685516" cy="2315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95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  <a:r>
              <a:rPr sz="6000" spc="-50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∈</a:t>
            </a:r>
            <a:r>
              <a:rPr sz="6000" spc="149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ℝ</a:t>
            </a:r>
            <a:r>
              <a:rPr sz="6400" baseline="37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d</a:t>
            </a:r>
            <a:r>
              <a:rPr sz="6400" baseline="37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′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65200" y="8529319"/>
            <a:ext cx="4530471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Interpretable</a:t>
            </a:r>
            <a:r>
              <a:rPr sz="2400" spc="7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space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09442" y="8527101"/>
            <a:ext cx="915913" cy="1296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2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EE220C"/>
                </a:solidFill>
                <a:latin typeface="ORTROR+STIXGeneral-Italic"/>
                <a:cs typeface="ORTROR+STIXGeneral-Italic"/>
              </a:rPr>
              <a:t>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2079018" y="8527101"/>
            <a:ext cx="890140" cy="1296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2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EE220C"/>
                </a:solidFill>
                <a:latin typeface="ORTROR+STIXGeneral-Italic"/>
                <a:cs typeface="ORTROR+STIXGeneral-Italic"/>
              </a:rPr>
              <a:t>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06956" y="8626437"/>
            <a:ext cx="6401065" cy="102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76"/>
              </a:lnSpc>
              <a:spcBef>
                <a:spcPts val="0"/>
              </a:spcBef>
              <a:spcAft>
                <a:spcPts val="0"/>
              </a:spcAft>
            </a:pPr>
            <a:r>
              <a:rPr sz="3000" spc="-12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Different</a:t>
            </a:r>
            <a:r>
              <a:rPr sz="3000" spc="2659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 </a:t>
            </a:r>
            <a:r>
              <a:rPr sz="3000" spc="10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learnt</a:t>
            </a:r>
            <a:r>
              <a:rPr sz="3000" spc="-10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 </a:t>
            </a:r>
            <a:r>
              <a:rPr sz="3000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for each</a:t>
            </a:r>
            <a:r>
              <a:rPr sz="3000" spc="2443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 </a:t>
            </a:r>
            <a:r>
              <a:rPr sz="3000" dirty="0">
                <a:solidFill>
                  <a:srgbClr val="EE220C"/>
                </a:solidFill>
                <a:latin typeface="PNBFDJ+HelveticaNeue-Medium"/>
                <a:cs typeface="PNBFDJ+HelveticaNeue-Medium"/>
              </a:rPr>
              <a:t>and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Black boxes are IP that allow corporations to profit</a:t>
            </a: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48631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Claim: Proprietary ML models are harder to troubleshoot and are limited by their training data.</a:t>
            </a:r>
            <a:endParaRPr sz="3413"/>
          </a:p>
          <a:p>
            <a:pPr marL="0" indent="0">
              <a:spcBef>
                <a:spcPts val="2276"/>
              </a:spcBef>
              <a:buClr>
                <a:schemeClr val="dk1"/>
              </a:buClr>
              <a:buSzPts val="1100"/>
              <a:buNone/>
            </a:pPr>
            <a:endParaRPr sz="3413"/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indent="0">
              <a:spcBef>
                <a:spcPts val="2276"/>
              </a:spcBef>
              <a:spcAft>
                <a:spcPts val="2276"/>
              </a:spcAft>
              <a:buNone/>
            </a:pP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25768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87" y="4009813"/>
            <a:ext cx="4113425" cy="316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411" y="2481671"/>
            <a:ext cx="6683024" cy="274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91" y="1779129"/>
            <a:ext cx="5165796" cy="1769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80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8" y="3242169"/>
            <a:ext cx="12571305" cy="449784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939236" y="1977813"/>
            <a:ext cx="9067093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199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“Confounding variables can degrade generalization performance of radiological deep learning models” (Zech et al. 2018)</a:t>
            </a: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95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Black boxes are IP that allow corporations to profit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443307" y="2749902"/>
            <a:ext cx="6552320" cy="48631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Claim: Allowing IP creates bad incentives within the business model of machine learning</a:t>
            </a: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674EA7"/>
                </a:solidFill>
              </a:rPr>
              <a:t>Complicated and proprietary models are easier to profit from and harder to debug</a:t>
            </a: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674EA7"/>
                </a:solidFill>
              </a:rPr>
              <a:t>Companies are not responsible for quality of predictions </a:t>
            </a: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marL="0" indent="0">
              <a:spcBef>
                <a:spcPts val="2276"/>
              </a:spcBef>
              <a:buNone/>
            </a:pPr>
            <a:endParaRPr sz="3413"/>
          </a:p>
          <a:p>
            <a:pPr indent="0">
              <a:spcBef>
                <a:spcPts val="2276"/>
              </a:spcBef>
              <a:spcAft>
                <a:spcPts val="2276"/>
              </a:spcAft>
              <a:buNone/>
            </a:pPr>
            <a:endParaRPr sz="3413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387" y="3809939"/>
            <a:ext cx="6254046" cy="2582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6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Counterfactual explanations are a way for black boxes to provide useful info while providing secrecy of global model</a:t>
            </a:r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590614" y="5738845"/>
            <a:ext cx="5248853" cy="1262933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reduce debt by $5000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increase savings by 50%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86" name="Google Shape;286;p44"/>
          <p:cNvCxnSpPr/>
          <p:nvPr/>
        </p:nvCxnSpPr>
        <p:spPr>
          <a:xfrm>
            <a:off x="6122489" y="6439360"/>
            <a:ext cx="1952427" cy="47104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44"/>
          <p:cNvSpPr txBox="1"/>
          <p:nvPr/>
        </p:nvSpPr>
        <p:spPr>
          <a:xfrm>
            <a:off x="8334187" y="6432107"/>
            <a:ext cx="4101120" cy="95616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THEN: loan approval 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443307" y="3986027"/>
            <a:ext cx="11668907" cy="126293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>
                <a:solidFill>
                  <a:srgbClr val="674EA7"/>
                </a:solidFill>
              </a:rPr>
              <a:t>Def: counterfactual = change in features sufficient for change in prediction</a:t>
            </a: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3413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92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Counterfactual explanations are a way for black boxes to provide useful info while providing secrecy of global model</a:t>
            </a: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590614" y="5738845"/>
            <a:ext cx="5248853" cy="1262933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reduce debt by $5000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increase savings by 50%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95" name="Google Shape;295;p45"/>
          <p:cNvCxnSpPr/>
          <p:nvPr/>
        </p:nvCxnSpPr>
        <p:spPr>
          <a:xfrm>
            <a:off x="6122489" y="6439360"/>
            <a:ext cx="1952427" cy="47104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45"/>
          <p:cNvSpPr txBox="1"/>
          <p:nvPr/>
        </p:nvSpPr>
        <p:spPr>
          <a:xfrm>
            <a:off x="8334187" y="6432107"/>
            <a:ext cx="4101120" cy="95616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THEN: loan approval 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590614" y="7182258"/>
            <a:ext cx="5248853" cy="814507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IF job paid $500/week 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98" name="Google Shape;298;p45"/>
          <p:cNvCxnSpPr/>
          <p:nvPr/>
        </p:nvCxnSpPr>
        <p:spPr>
          <a:xfrm rot="10800000" flipH="1">
            <a:off x="6098667" y="7232960"/>
            <a:ext cx="1954987" cy="155307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443307" y="3986027"/>
            <a:ext cx="11668907" cy="126293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3413">
                <a:solidFill>
                  <a:srgbClr val="666666"/>
                </a:solidFill>
              </a:rPr>
              <a:t>Claim: cannot provide user with lowest cost action </a:t>
            </a:r>
            <a:endParaRPr sz="3413">
              <a:solidFill>
                <a:srgbClr val="666666"/>
              </a:solidFill>
            </a:endParaRPr>
          </a:p>
          <a:p>
            <a:pPr marL="0" indent="0">
              <a:spcBef>
                <a:spcPts val="2276"/>
              </a:spcBef>
              <a:buClr>
                <a:schemeClr val="dk1"/>
              </a:buClr>
              <a:buSzPts val="1100"/>
              <a:buNone/>
            </a:pPr>
            <a:endParaRPr sz="3413">
              <a:solidFill>
                <a:srgbClr val="666666"/>
              </a:solidFill>
            </a:endParaRPr>
          </a:p>
          <a:p>
            <a:pPr marL="0" indent="0">
              <a:spcBef>
                <a:spcPts val="2276"/>
              </a:spcBef>
              <a:buClr>
                <a:schemeClr val="dk1"/>
              </a:buClr>
              <a:buSzPts val="1100"/>
              <a:buNone/>
            </a:pPr>
            <a:endParaRPr sz="3413">
              <a:solidFill>
                <a:srgbClr val="666666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3413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0257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Interpretable models are hard to make</a:t>
            </a:r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443307" y="3521778"/>
            <a:ext cx="12118187" cy="441386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indent="-541858">
              <a:buClr>
                <a:srgbClr val="674EA7"/>
              </a:buClr>
              <a:buSzPts val="2400"/>
              <a:buAutoNum type="arabicParenR"/>
            </a:pPr>
            <a:r>
              <a:rPr lang="en" sz="3413">
                <a:solidFill>
                  <a:srgbClr val="674EA7"/>
                </a:solidFill>
              </a:rPr>
              <a:t>Domain expertise to define interpretability and craft interpretable features</a:t>
            </a:r>
            <a:endParaRPr sz="3413">
              <a:solidFill>
                <a:srgbClr val="674EA7"/>
              </a:solidFill>
            </a:endParaRPr>
          </a:p>
          <a:p>
            <a:pPr indent="-541858">
              <a:buClr>
                <a:srgbClr val="674EA7"/>
              </a:buClr>
              <a:buSzPts val="2400"/>
              <a:buAutoNum type="arabicParenR"/>
            </a:pPr>
            <a:r>
              <a:rPr lang="en" sz="3413">
                <a:solidFill>
                  <a:srgbClr val="674EA7"/>
                </a:solidFill>
              </a:rPr>
              <a:t>Computation effort to solve extra constraints</a:t>
            </a: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3413">
              <a:solidFill>
                <a:srgbClr val="674EA7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666666"/>
                </a:solidFill>
              </a:rPr>
              <a:t>Claim: analyst and computational time are less expensive than the cost of having a flawed or overly complicated model</a:t>
            </a:r>
            <a:endParaRPr sz="3413">
              <a:solidFill>
                <a:srgbClr val="666666"/>
              </a:solidFill>
            </a:endParaRPr>
          </a:p>
          <a:p>
            <a:pPr marL="0" indent="0">
              <a:spcBef>
                <a:spcPts val="2276"/>
              </a:spcBef>
              <a:buNone/>
            </a:pPr>
            <a:endParaRPr sz="2133"/>
          </a:p>
          <a:p>
            <a:pPr indent="-460579">
              <a:spcBef>
                <a:spcPts val="2276"/>
              </a:spcBef>
              <a:buSzPts val="1500"/>
              <a:buChar char="-"/>
            </a:pP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622739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804" y="1833422"/>
            <a:ext cx="8655892" cy="648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1502" y="1219200"/>
            <a:ext cx="4660053" cy="1842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58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443307" y="4278187"/>
            <a:ext cx="12118187" cy="1197227"/>
          </a:xfrm>
          <a:prstGeom prst="rect">
            <a:avLst/>
          </a:prstGeom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algn="l"/>
            <a:r>
              <a:rPr lang="en"/>
              <a:t>Encouraging Responsible ML Governance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0785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7" y="1435947"/>
            <a:ext cx="3259756" cy="688170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/>
        </p:nvSpPr>
        <p:spPr>
          <a:xfrm>
            <a:off x="4203875" y="1688213"/>
            <a:ext cx="8273067" cy="23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674EA7"/>
                </a:solidFill>
                <a:latin typeface="Arial"/>
                <a:cs typeface="Arial"/>
                <a:sym typeface="Arial"/>
              </a:rPr>
              <a:t>Article 13: “meaningful information about the logic involved, as well as the significance and the envisaged consequences of such processing for the data subject”</a:t>
            </a:r>
            <a:endParaRPr sz="2844" kern="0">
              <a:solidFill>
                <a:srgbClr val="674EA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4203875" y="4644835"/>
            <a:ext cx="8273067" cy="23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505734" defTabSz="1300460"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What is an explanation? 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50230" indent="-505734" defTabSz="1300460"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Does it have to be accurate, complete, faithful?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08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11500" y="723900"/>
            <a:ext cx="8298687" cy="27350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536"/>
              </a:lnSpc>
              <a:spcBef>
                <a:spcPts val="0"/>
              </a:spcBef>
              <a:spcAft>
                <a:spcPts val="0"/>
              </a:spcAft>
            </a:pPr>
            <a:r>
              <a:rPr sz="800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800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Intuition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Mandate 1: no black box should be deployed when there exists an interpretable model with the same level of performance</a:t>
            </a: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43307" y="4270258"/>
            <a:ext cx="12118187" cy="344704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Businesses held accountable if equally accurate transparent model exists</a:t>
            </a:r>
            <a:endParaRPr/>
          </a:p>
          <a:p>
            <a:r>
              <a:rPr lang="en"/>
              <a:t>Lump sum compensation for developing an interpretable model, release to public</a:t>
            </a:r>
            <a:endParaRPr/>
          </a:p>
          <a:p>
            <a:r>
              <a:rPr lang="en"/>
              <a:t>Appeal to academics and charitable foundations</a:t>
            </a:r>
            <a:endParaRPr/>
          </a:p>
          <a:p>
            <a:pPr marL="0" indent="0">
              <a:spcBef>
                <a:spcPts val="2276"/>
              </a:spcBef>
              <a:buNone/>
            </a:pPr>
            <a:endParaRPr/>
          </a:p>
          <a:p>
            <a:pPr marL="0" indent="0">
              <a:lnSpc>
                <a:spcPct val="100000"/>
              </a:lnSpc>
              <a:spcBef>
                <a:spcPts val="2276"/>
              </a:spcBef>
              <a:buNone/>
            </a:pPr>
            <a:endParaRPr sz="2844">
              <a:solidFill>
                <a:srgbClr val="674EA7"/>
              </a:solidFill>
            </a:endParaRPr>
          </a:p>
          <a:p>
            <a:pPr marL="0" indent="0">
              <a:spcAft>
                <a:spcPts val="2276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6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Mandate 2: organizations that introduce black box models are mandated to report the accuracy of interpretable modeling methods</a:t>
            </a: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body" idx="1"/>
          </p:nvPr>
        </p:nvSpPr>
        <p:spPr>
          <a:xfrm>
            <a:off x="443307" y="4270258"/>
            <a:ext cx="11066880" cy="344704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Can determine if accuracy/interpretability trade-off is worthwhile</a:t>
            </a:r>
            <a:endParaRPr/>
          </a:p>
          <a:p>
            <a:r>
              <a:rPr lang="en"/>
              <a:t>Organization incentivized to try interpretable modeling</a:t>
            </a:r>
            <a:endParaRPr/>
          </a:p>
          <a:p>
            <a:pPr marL="0" indent="0">
              <a:spcBef>
                <a:spcPts val="2276"/>
              </a:spcBef>
              <a:buNone/>
            </a:pPr>
            <a:endParaRPr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41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Outline</a:t>
            </a: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body" idx="1"/>
          </p:nvPr>
        </p:nvSpPr>
        <p:spPr>
          <a:xfrm>
            <a:off x="2268089" y="3018347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Motivation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Explainable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Issues with Interpretable ML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>
                <a:solidFill>
                  <a:srgbClr val="FF0000"/>
                </a:solidFill>
              </a:rPr>
              <a:t>Challenges of Interpretable ML</a:t>
            </a:r>
            <a:endParaRPr sz="3413">
              <a:solidFill>
                <a:srgbClr val="FF0000"/>
              </a:solidFill>
            </a:endParaRPr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3413"/>
              <a:t>Conclusion / Criticisms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679552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Challenges of Interpretable ML</a:t>
            </a:r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486314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Can we find an equally accurate interpretable model to replace every black box model?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Interpretability is domain-specific, so focus on three tools for optimizing different types of interpretable models:</a:t>
            </a:r>
            <a:endParaRPr sz="3413"/>
          </a:p>
          <a:p>
            <a:pPr indent="-541858">
              <a:spcBef>
                <a:spcPts val="2276"/>
              </a:spcBef>
              <a:buSzPts val="2400"/>
            </a:pPr>
            <a:r>
              <a:rPr lang="en" sz="3413"/>
              <a:t>Logical conditions</a:t>
            </a:r>
            <a:endParaRPr sz="3413"/>
          </a:p>
          <a:p>
            <a:pPr indent="-541858">
              <a:buSzPts val="2400"/>
            </a:pPr>
            <a:r>
              <a:rPr lang="en" sz="3413"/>
              <a:t>Linear modeling</a:t>
            </a:r>
            <a:endParaRPr sz="3413"/>
          </a:p>
          <a:p>
            <a:pPr indent="-541858">
              <a:buSzPts val="2400"/>
            </a:pPr>
            <a:r>
              <a:rPr lang="en" sz="3413"/>
              <a:t>Case-based reasoning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7899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Logical Conditions</a:t>
            </a:r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CORELS: Certifiably Optimal Rule Lists</a:t>
            </a:r>
            <a:endParaRPr sz="3413"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4" y="3997902"/>
            <a:ext cx="12571305" cy="2508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476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CORELS: Contribution</a:t>
            </a:r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9041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Want to solve:</a:t>
            </a:r>
            <a:endParaRPr sz="3413"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" y="3447160"/>
            <a:ext cx="13004799" cy="182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47" y="5055312"/>
            <a:ext cx="758613" cy="83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 rotWithShape="1">
          <a:blip r:embed="rId5">
            <a:alphaModFix/>
          </a:blip>
          <a:srcRect l="21402"/>
          <a:stretch/>
        </p:blipFill>
        <p:spPr>
          <a:xfrm>
            <a:off x="308570" y="6452125"/>
            <a:ext cx="574969" cy="75861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 txBox="1"/>
          <p:nvPr/>
        </p:nvSpPr>
        <p:spPr>
          <a:xfrm>
            <a:off x="1040391" y="6103218"/>
            <a:ext cx="11521280" cy="220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lnSpc>
                <a:spcPct val="115000"/>
              </a:lnSpc>
              <a:spcBef>
                <a:spcPts val="1422"/>
              </a:spcBef>
              <a:buClr>
                <a:srgbClr val="000000"/>
              </a:buClr>
              <a:buSzPts val="1100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The classification error one would sacrifice in order to have one fewer term in the model; if λ is 0.01, it means we would sacrifice 1% training accuracy in order to reduce the size of the model by one. 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1422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1023538" y="5255502"/>
            <a:ext cx="10434560" cy="75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 family of interpretable models - here: rule lists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787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CORELS: Contribution</a:t>
            </a:r>
            <a:endParaRPr/>
          </a:p>
        </p:txBody>
      </p:sp>
      <p:sp>
        <p:nvSpPr>
          <p:cNvPr id="371" name="Google Shape;371;p56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3413"/>
              <a:t>Why is this hard?</a:t>
            </a:r>
            <a:endParaRPr sz="3413"/>
          </a:p>
          <a:p>
            <a:pPr marL="0" indent="0">
              <a:spcBef>
                <a:spcPts val="2276"/>
              </a:spcBef>
              <a:buNone/>
            </a:pPr>
            <a:r>
              <a:rPr lang="en" sz="2844"/>
              <a:t>Traditional approaches are either greedy (suboptimal) or Monte Carlo (computationally intensive)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r>
              <a:rPr lang="en" sz="3413"/>
              <a:t>How does CORELS fix this?</a:t>
            </a:r>
            <a:endParaRPr sz="3413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r>
              <a:rPr lang="en" sz="2844"/>
              <a:t>Core idea: branch and bound, but with aggressive pruning of the search space</a:t>
            </a:r>
            <a:endParaRPr sz="2844"/>
          </a:p>
        </p:txBody>
      </p:sp>
    </p:spTree>
    <p:extLst>
      <p:ext uri="{BB962C8B-B14F-4D97-AF65-F5344CB8AC3E}">
        <p14:creationId xmlns:p14="http://schemas.microsoft.com/office/powerpoint/2010/main" val="81972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CORELS: Intuition</a:t>
            </a:r>
            <a:endParaRPr/>
          </a:p>
        </p:txBody>
      </p:sp>
      <p:sp>
        <p:nvSpPr>
          <p:cNvPr id="377" name="Google Shape;377;p57"/>
          <p:cNvSpPr/>
          <p:nvPr/>
        </p:nvSpPr>
        <p:spPr>
          <a:xfrm>
            <a:off x="6148373" y="2546169"/>
            <a:ext cx="404480" cy="40448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8" name="Google Shape;378;p57"/>
          <p:cNvGrpSpPr/>
          <p:nvPr/>
        </p:nvGrpSpPr>
        <p:grpSpPr>
          <a:xfrm>
            <a:off x="387698" y="4099555"/>
            <a:ext cx="2783929" cy="2644196"/>
            <a:chOff x="806000" y="1491850"/>
            <a:chExt cx="1957450" cy="1859200"/>
          </a:xfrm>
        </p:grpSpPr>
        <p:sp>
          <p:nvSpPr>
            <p:cNvPr id="379" name="Google Shape;379;p57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7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7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57"/>
            <p:cNvCxnSpPr>
              <a:stCxn id="379" idx="4"/>
              <a:endCxn id="381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57"/>
            <p:cNvCxnSpPr>
              <a:stCxn id="379" idx="4"/>
              <a:endCxn id="380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57"/>
            <p:cNvCxnSpPr>
              <a:stCxn id="379" idx="4"/>
              <a:endCxn id="382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6" name="Google Shape;386;p57"/>
          <p:cNvGrpSpPr/>
          <p:nvPr/>
        </p:nvGrpSpPr>
        <p:grpSpPr>
          <a:xfrm>
            <a:off x="3496747" y="4096569"/>
            <a:ext cx="2783929" cy="2644196"/>
            <a:chOff x="806000" y="1491850"/>
            <a:chExt cx="1957450" cy="1859200"/>
          </a:xfrm>
        </p:grpSpPr>
        <p:sp>
          <p:nvSpPr>
            <p:cNvPr id="387" name="Google Shape;387;p57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7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7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7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57"/>
            <p:cNvCxnSpPr>
              <a:stCxn id="387" idx="4"/>
              <a:endCxn id="389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7"/>
            <p:cNvCxnSpPr>
              <a:stCxn id="387" idx="4"/>
              <a:endCxn id="388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7"/>
            <p:cNvCxnSpPr>
              <a:stCxn id="387" idx="4"/>
              <a:endCxn id="390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4" name="Google Shape;394;p57"/>
          <p:cNvGrpSpPr/>
          <p:nvPr/>
        </p:nvGrpSpPr>
        <p:grpSpPr>
          <a:xfrm>
            <a:off x="6564978" y="4099555"/>
            <a:ext cx="2783929" cy="2644196"/>
            <a:chOff x="806000" y="1491850"/>
            <a:chExt cx="1957450" cy="1859200"/>
          </a:xfrm>
        </p:grpSpPr>
        <p:sp>
          <p:nvSpPr>
            <p:cNvPr id="395" name="Google Shape;395;p57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7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7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7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9" name="Google Shape;399;p57"/>
            <p:cNvCxnSpPr>
              <a:stCxn id="395" idx="4"/>
              <a:endCxn id="397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57"/>
            <p:cNvCxnSpPr>
              <a:stCxn id="395" idx="4"/>
              <a:endCxn id="396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57"/>
            <p:cNvCxnSpPr>
              <a:stCxn id="395" idx="4"/>
              <a:endCxn id="398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2" name="Google Shape;402;p57"/>
          <p:cNvGrpSpPr/>
          <p:nvPr/>
        </p:nvGrpSpPr>
        <p:grpSpPr>
          <a:xfrm>
            <a:off x="9674027" y="4096569"/>
            <a:ext cx="2783929" cy="2644196"/>
            <a:chOff x="806000" y="1491850"/>
            <a:chExt cx="1957450" cy="1859200"/>
          </a:xfrm>
        </p:grpSpPr>
        <p:sp>
          <p:nvSpPr>
            <p:cNvPr id="403" name="Google Shape;403;p57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7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7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7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07" name="Google Shape;407;p57"/>
            <p:cNvCxnSpPr>
              <a:stCxn id="403" idx="4"/>
              <a:endCxn id="405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57"/>
            <p:cNvCxnSpPr>
              <a:stCxn id="403" idx="4"/>
              <a:endCxn id="404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57"/>
            <p:cNvCxnSpPr>
              <a:stCxn id="403" idx="4"/>
              <a:endCxn id="406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0" name="Google Shape;410;p57"/>
          <p:cNvCxnSpPr>
            <a:stCxn id="379" idx="7"/>
            <a:endCxn id="377" idx="3"/>
          </p:cNvCxnSpPr>
          <p:nvPr/>
        </p:nvCxnSpPr>
        <p:spPr>
          <a:xfrm rot="10800000" flipH="1">
            <a:off x="1922668" y="2891590"/>
            <a:ext cx="4285013" cy="1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>
            <a:stCxn id="387" idx="0"/>
            <a:endCxn id="377" idx="3"/>
          </p:cNvCxnSpPr>
          <p:nvPr/>
        </p:nvCxnSpPr>
        <p:spPr>
          <a:xfrm rot="10800000" flipH="1">
            <a:off x="4888711" y="2891236"/>
            <a:ext cx="1318827" cy="12053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57"/>
          <p:cNvCxnSpPr>
            <a:stCxn id="395" idx="1"/>
            <a:endCxn id="377" idx="5"/>
          </p:cNvCxnSpPr>
          <p:nvPr/>
        </p:nvCxnSpPr>
        <p:spPr>
          <a:xfrm rot="10800000">
            <a:off x="6493830" y="2891590"/>
            <a:ext cx="1320107" cy="1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57"/>
          <p:cNvCxnSpPr>
            <a:stCxn id="403" idx="0"/>
            <a:endCxn id="377" idx="5"/>
          </p:cNvCxnSpPr>
          <p:nvPr/>
        </p:nvCxnSpPr>
        <p:spPr>
          <a:xfrm rot="10800000">
            <a:off x="6493831" y="2891236"/>
            <a:ext cx="4572160" cy="12053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57"/>
          <p:cNvCxnSpPr>
            <a:stCxn id="380" idx="4"/>
          </p:cNvCxnSpPr>
          <p:nvPr/>
        </p:nvCxnSpPr>
        <p:spPr>
          <a:xfrm>
            <a:off x="589938" y="6743751"/>
            <a:ext cx="238507" cy="13730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57"/>
          <p:cNvCxnSpPr>
            <a:stCxn id="380" idx="4"/>
          </p:cNvCxnSpPr>
          <p:nvPr/>
        </p:nvCxnSpPr>
        <p:spPr>
          <a:xfrm flipH="1">
            <a:off x="346738" y="6743751"/>
            <a:ext cx="243200" cy="13533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57"/>
          <p:cNvCxnSpPr/>
          <p:nvPr/>
        </p:nvCxnSpPr>
        <p:spPr>
          <a:xfrm flipH="1">
            <a:off x="4645511" y="6753564"/>
            <a:ext cx="243200" cy="13533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57"/>
          <p:cNvCxnSpPr>
            <a:stCxn id="389" idx="4"/>
          </p:cNvCxnSpPr>
          <p:nvPr/>
        </p:nvCxnSpPr>
        <p:spPr>
          <a:xfrm>
            <a:off x="4888711" y="6740764"/>
            <a:ext cx="159147" cy="13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57"/>
          <p:cNvCxnSpPr/>
          <p:nvPr/>
        </p:nvCxnSpPr>
        <p:spPr>
          <a:xfrm flipH="1">
            <a:off x="7687289" y="67051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57"/>
          <p:cNvCxnSpPr>
            <a:stCxn id="397" idx="4"/>
          </p:cNvCxnSpPr>
          <p:nvPr/>
        </p:nvCxnSpPr>
        <p:spPr>
          <a:xfrm>
            <a:off x="7956942" y="67437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57"/>
          <p:cNvCxnSpPr/>
          <p:nvPr/>
        </p:nvCxnSpPr>
        <p:spPr>
          <a:xfrm flipH="1">
            <a:off x="8848000" y="67467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57"/>
          <p:cNvCxnSpPr/>
          <p:nvPr/>
        </p:nvCxnSpPr>
        <p:spPr>
          <a:xfrm>
            <a:off x="9117654" y="67853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57"/>
          <p:cNvCxnSpPr/>
          <p:nvPr/>
        </p:nvCxnSpPr>
        <p:spPr>
          <a:xfrm flipH="1">
            <a:off x="9633209" y="67275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57"/>
          <p:cNvCxnSpPr/>
          <p:nvPr/>
        </p:nvCxnSpPr>
        <p:spPr>
          <a:xfrm>
            <a:off x="9902862" y="67661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57"/>
          <p:cNvSpPr txBox="1"/>
          <p:nvPr/>
        </p:nvSpPr>
        <p:spPr>
          <a:xfrm>
            <a:off x="1461653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2692338" y="6062293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6" name="Google Shape;426;p57"/>
          <p:cNvSpPr txBox="1"/>
          <p:nvPr/>
        </p:nvSpPr>
        <p:spPr>
          <a:xfrm>
            <a:off x="5770169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6507378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10755520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11933013" y="6132124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6430151" y="1308302"/>
            <a:ext cx="6649173" cy="20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knowledge about the hierarchical problem structure to generate low bounds and aggressively prune search space 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2658773" y="3133796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  <a:buSzPts val="1100"/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a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274560" y="4867769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b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4527609" y="7326649"/>
            <a:ext cx="7167147" cy="1059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6000"/>
              </a:schemeClr>
            </a:outerShdw>
          </a:effectLst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34" name="Google Shape;434;p57"/>
          <p:cNvGrpSpPr/>
          <p:nvPr/>
        </p:nvGrpSpPr>
        <p:grpSpPr>
          <a:xfrm>
            <a:off x="5123733" y="7107484"/>
            <a:ext cx="6986240" cy="1422080"/>
            <a:chOff x="1316625" y="3454400"/>
            <a:chExt cx="4912200" cy="999900"/>
          </a:xfrm>
        </p:grpSpPr>
        <p:sp>
          <p:nvSpPr>
            <p:cNvPr id="435" name="Google Shape;435;p57"/>
            <p:cNvSpPr/>
            <p:nvPr/>
          </p:nvSpPr>
          <p:spPr>
            <a:xfrm>
              <a:off x="1316625" y="3454400"/>
              <a:ext cx="4912200" cy="967500"/>
            </a:xfrm>
            <a:prstGeom prst="flowChartAlternateProcess">
              <a:avLst/>
            </a:prstGeom>
            <a:solidFill>
              <a:srgbClr val="FFFFFF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7"/>
            <p:cNvSpPr txBox="1"/>
            <p:nvPr/>
          </p:nvSpPr>
          <p:spPr>
            <a:xfrm>
              <a:off x="1351875" y="3606800"/>
              <a:ext cx="47979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0027" tIns="130027" rIns="130027" bIns="130027" anchor="t" anchorCtr="0">
              <a:noAutofit/>
            </a:bodyPr>
            <a:lstStyle/>
            <a:p>
              <a:pPr algn="ctr" defTabSz="1300460">
                <a:buClr>
                  <a:srgbClr val="000000"/>
                </a:buClr>
              </a:pPr>
              <a:r>
                <a:rPr lang="en" sz="341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Loss(Rule a + b) &lt;= Loss(Rule a)</a:t>
              </a:r>
              <a:endParaRPr sz="341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6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CORELS: Intuition</a:t>
            </a:r>
            <a:endParaRPr/>
          </a:p>
        </p:txBody>
      </p:sp>
      <p:sp>
        <p:nvSpPr>
          <p:cNvPr id="442" name="Google Shape;442;p58"/>
          <p:cNvSpPr/>
          <p:nvPr/>
        </p:nvSpPr>
        <p:spPr>
          <a:xfrm>
            <a:off x="6148373" y="2546169"/>
            <a:ext cx="404480" cy="40448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3" name="Google Shape;443;p58"/>
          <p:cNvGrpSpPr/>
          <p:nvPr/>
        </p:nvGrpSpPr>
        <p:grpSpPr>
          <a:xfrm>
            <a:off x="387698" y="4099555"/>
            <a:ext cx="2783929" cy="2644196"/>
            <a:chOff x="806000" y="1491850"/>
            <a:chExt cx="1957450" cy="1859200"/>
          </a:xfrm>
        </p:grpSpPr>
        <p:sp>
          <p:nvSpPr>
            <p:cNvPr id="444" name="Google Shape;444;p58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48" name="Google Shape;448;p58"/>
            <p:cNvCxnSpPr>
              <a:stCxn id="444" idx="4"/>
              <a:endCxn id="446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58"/>
            <p:cNvCxnSpPr>
              <a:stCxn id="444" idx="4"/>
              <a:endCxn id="445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58"/>
            <p:cNvCxnSpPr>
              <a:stCxn id="444" idx="4"/>
              <a:endCxn id="447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58"/>
          <p:cNvGrpSpPr/>
          <p:nvPr/>
        </p:nvGrpSpPr>
        <p:grpSpPr>
          <a:xfrm>
            <a:off x="3496747" y="4096569"/>
            <a:ext cx="2783929" cy="2644196"/>
            <a:chOff x="806000" y="1491850"/>
            <a:chExt cx="1957450" cy="1859200"/>
          </a:xfrm>
        </p:grpSpPr>
        <p:sp>
          <p:nvSpPr>
            <p:cNvPr id="452" name="Google Shape;452;p58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56" name="Google Shape;456;p58"/>
            <p:cNvCxnSpPr>
              <a:stCxn id="452" idx="4"/>
              <a:endCxn id="454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58"/>
            <p:cNvCxnSpPr>
              <a:stCxn id="452" idx="4"/>
              <a:endCxn id="453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58"/>
            <p:cNvCxnSpPr>
              <a:stCxn id="452" idx="4"/>
              <a:endCxn id="455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9" name="Google Shape;459;p58"/>
          <p:cNvGrpSpPr/>
          <p:nvPr/>
        </p:nvGrpSpPr>
        <p:grpSpPr>
          <a:xfrm>
            <a:off x="6564978" y="4099555"/>
            <a:ext cx="2783929" cy="2644196"/>
            <a:chOff x="806000" y="1491850"/>
            <a:chExt cx="1957450" cy="1859200"/>
          </a:xfrm>
        </p:grpSpPr>
        <p:sp>
          <p:nvSpPr>
            <p:cNvPr id="460" name="Google Shape;460;p58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64" name="Google Shape;464;p58"/>
            <p:cNvCxnSpPr>
              <a:stCxn id="460" idx="4"/>
              <a:endCxn id="462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58"/>
            <p:cNvCxnSpPr>
              <a:stCxn id="460" idx="4"/>
              <a:endCxn id="461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58"/>
            <p:cNvCxnSpPr>
              <a:stCxn id="460" idx="4"/>
              <a:endCxn id="463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58"/>
          <p:cNvGrpSpPr/>
          <p:nvPr/>
        </p:nvGrpSpPr>
        <p:grpSpPr>
          <a:xfrm>
            <a:off x="9674027" y="4096569"/>
            <a:ext cx="2783929" cy="2644196"/>
            <a:chOff x="806000" y="1491850"/>
            <a:chExt cx="1957450" cy="1859200"/>
          </a:xfrm>
        </p:grpSpPr>
        <p:sp>
          <p:nvSpPr>
            <p:cNvPr id="468" name="Google Shape;468;p58"/>
            <p:cNvSpPr/>
            <p:nvPr/>
          </p:nvSpPr>
          <p:spPr>
            <a:xfrm>
              <a:off x="1642525" y="14918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80600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1642525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2479050" y="3066650"/>
              <a:ext cx="284400" cy="28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72" name="Google Shape;472;p58"/>
            <p:cNvCxnSpPr>
              <a:stCxn id="468" idx="4"/>
              <a:endCxn id="470" idx="0"/>
            </p:cNvCxnSpPr>
            <p:nvPr/>
          </p:nvCxnSpPr>
          <p:spPr>
            <a:xfrm>
              <a:off x="1784725" y="1776250"/>
              <a:ext cx="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58"/>
            <p:cNvCxnSpPr>
              <a:stCxn id="468" idx="4"/>
              <a:endCxn id="469" idx="7"/>
            </p:cNvCxnSpPr>
            <p:nvPr/>
          </p:nvCxnSpPr>
          <p:spPr>
            <a:xfrm flipH="1">
              <a:off x="1048825" y="1776250"/>
              <a:ext cx="735900" cy="133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58"/>
            <p:cNvCxnSpPr>
              <a:stCxn id="468" idx="4"/>
              <a:endCxn id="471" idx="0"/>
            </p:cNvCxnSpPr>
            <p:nvPr/>
          </p:nvCxnSpPr>
          <p:spPr>
            <a:xfrm>
              <a:off x="1784725" y="1776250"/>
              <a:ext cx="836400" cy="129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75" name="Google Shape;475;p58"/>
          <p:cNvCxnSpPr>
            <a:stCxn id="444" idx="7"/>
            <a:endCxn id="442" idx="3"/>
          </p:cNvCxnSpPr>
          <p:nvPr/>
        </p:nvCxnSpPr>
        <p:spPr>
          <a:xfrm rot="10800000" flipH="1">
            <a:off x="1922668" y="2891590"/>
            <a:ext cx="4285013" cy="1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58"/>
          <p:cNvCxnSpPr>
            <a:stCxn id="452" idx="0"/>
            <a:endCxn id="442" idx="3"/>
          </p:cNvCxnSpPr>
          <p:nvPr/>
        </p:nvCxnSpPr>
        <p:spPr>
          <a:xfrm rot="10800000" flipH="1">
            <a:off x="4888711" y="2891236"/>
            <a:ext cx="1318827" cy="12053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58"/>
          <p:cNvCxnSpPr>
            <a:stCxn id="460" idx="1"/>
            <a:endCxn id="442" idx="5"/>
          </p:cNvCxnSpPr>
          <p:nvPr/>
        </p:nvCxnSpPr>
        <p:spPr>
          <a:xfrm rot="10800000">
            <a:off x="6493830" y="2891590"/>
            <a:ext cx="1320107" cy="1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58"/>
          <p:cNvCxnSpPr>
            <a:stCxn id="468" idx="0"/>
            <a:endCxn id="442" idx="5"/>
          </p:cNvCxnSpPr>
          <p:nvPr/>
        </p:nvCxnSpPr>
        <p:spPr>
          <a:xfrm rot="10800000">
            <a:off x="6493831" y="2891236"/>
            <a:ext cx="4572160" cy="12053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8"/>
          <p:cNvCxnSpPr>
            <a:stCxn id="445" idx="4"/>
          </p:cNvCxnSpPr>
          <p:nvPr/>
        </p:nvCxnSpPr>
        <p:spPr>
          <a:xfrm>
            <a:off x="589938" y="6743751"/>
            <a:ext cx="238507" cy="13730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8"/>
          <p:cNvCxnSpPr>
            <a:stCxn id="445" idx="4"/>
          </p:cNvCxnSpPr>
          <p:nvPr/>
        </p:nvCxnSpPr>
        <p:spPr>
          <a:xfrm flipH="1">
            <a:off x="346738" y="6743751"/>
            <a:ext cx="243200" cy="13533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8"/>
          <p:cNvCxnSpPr/>
          <p:nvPr/>
        </p:nvCxnSpPr>
        <p:spPr>
          <a:xfrm flipH="1">
            <a:off x="4645511" y="6753564"/>
            <a:ext cx="243200" cy="13533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8"/>
          <p:cNvCxnSpPr>
            <a:stCxn id="454" idx="4"/>
          </p:cNvCxnSpPr>
          <p:nvPr/>
        </p:nvCxnSpPr>
        <p:spPr>
          <a:xfrm>
            <a:off x="4888711" y="6740764"/>
            <a:ext cx="159147" cy="13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58"/>
          <p:cNvCxnSpPr/>
          <p:nvPr/>
        </p:nvCxnSpPr>
        <p:spPr>
          <a:xfrm flipH="1">
            <a:off x="7687289" y="67051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58"/>
          <p:cNvCxnSpPr>
            <a:stCxn id="462" idx="4"/>
          </p:cNvCxnSpPr>
          <p:nvPr/>
        </p:nvCxnSpPr>
        <p:spPr>
          <a:xfrm>
            <a:off x="7956942" y="67437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58"/>
          <p:cNvCxnSpPr/>
          <p:nvPr/>
        </p:nvCxnSpPr>
        <p:spPr>
          <a:xfrm flipH="1">
            <a:off x="8848000" y="67467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58"/>
          <p:cNvCxnSpPr/>
          <p:nvPr/>
        </p:nvCxnSpPr>
        <p:spPr>
          <a:xfrm>
            <a:off x="9117654" y="67853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58"/>
          <p:cNvCxnSpPr/>
          <p:nvPr/>
        </p:nvCxnSpPr>
        <p:spPr>
          <a:xfrm flipH="1">
            <a:off x="9633209" y="6727538"/>
            <a:ext cx="269653" cy="14498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58"/>
          <p:cNvCxnSpPr/>
          <p:nvPr/>
        </p:nvCxnSpPr>
        <p:spPr>
          <a:xfrm>
            <a:off x="9902862" y="6766151"/>
            <a:ext cx="231253" cy="13341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58"/>
          <p:cNvSpPr txBox="1"/>
          <p:nvPr/>
        </p:nvSpPr>
        <p:spPr>
          <a:xfrm>
            <a:off x="1461653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 txBox="1"/>
          <p:nvPr/>
        </p:nvSpPr>
        <p:spPr>
          <a:xfrm>
            <a:off x="3450951" y="6062293"/>
            <a:ext cx="552960" cy="81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X</a:t>
            </a:r>
            <a:endParaRPr sz="512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5770169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6507378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3" name="Google Shape;493;p58"/>
          <p:cNvSpPr txBox="1"/>
          <p:nvPr/>
        </p:nvSpPr>
        <p:spPr>
          <a:xfrm>
            <a:off x="10755520" y="6139342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11933013" y="6132124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6430151" y="1308302"/>
            <a:ext cx="6649173" cy="164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algn="ctr"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Many other optimizations, supported by specialized data structures, e.g. pruning of equivalent permutations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58"/>
          <p:cNvSpPr txBox="1"/>
          <p:nvPr/>
        </p:nvSpPr>
        <p:spPr>
          <a:xfrm>
            <a:off x="2658773" y="3133796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a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274560" y="4867769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b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4527609" y="7326649"/>
            <a:ext cx="7167147" cy="1059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6000"/>
              </a:schemeClr>
            </a:outerShdw>
          </a:effectLst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99" name="Google Shape;499;p58"/>
          <p:cNvGrpSpPr/>
          <p:nvPr/>
        </p:nvGrpSpPr>
        <p:grpSpPr>
          <a:xfrm>
            <a:off x="5557227" y="4614898"/>
            <a:ext cx="6986240" cy="1376000"/>
            <a:chOff x="1621425" y="1701800"/>
            <a:chExt cx="4912200" cy="967500"/>
          </a:xfrm>
        </p:grpSpPr>
        <p:sp>
          <p:nvSpPr>
            <p:cNvPr id="500" name="Google Shape;500;p58"/>
            <p:cNvSpPr/>
            <p:nvPr/>
          </p:nvSpPr>
          <p:spPr>
            <a:xfrm>
              <a:off x="1621425" y="1701800"/>
              <a:ext cx="4912200" cy="967500"/>
            </a:xfrm>
            <a:prstGeom prst="flowChartAlternateProcess">
              <a:avLst/>
            </a:prstGeom>
            <a:solidFill>
              <a:srgbClr val="FFFFFF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8"/>
            <p:cNvSpPr txBox="1"/>
            <p:nvPr/>
          </p:nvSpPr>
          <p:spPr>
            <a:xfrm>
              <a:off x="1678575" y="1761800"/>
              <a:ext cx="47979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0027" tIns="130027" rIns="130027" bIns="130027" anchor="t" anchorCtr="0">
              <a:noAutofit/>
            </a:bodyPr>
            <a:lstStyle/>
            <a:p>
              <a:pPr algn="ctr" defTabSz="1300460">
                <a:buClr>
                  <a:srgbClr val="000000"/>
                </a:buClr>
              </a:pPr>
              <a:r>
                <a:rPr lang="en" sz="341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If P is a permutation of Q, their subtrees will be equivalent</a:t>
              </a:r>
              <a:endParaRPr sz="341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2" name="Google Shape;502;p58"/>
          <p:cNvSpPr txBox="1"/>
          <p:nvPr/>
        </p:nvSpPr>
        <p:spPr>
          <a:xfrm>
            <a:off x="5047858" y="3273458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b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3" name="Google Shape;503;p58"/>
          <p:cNvSpPr txBox="1"/>
          <p:nvPr/>
        </p:nvSpPr>
        <p:spPr>
          <a:xfrm>
            <a:off x="3280000" y="5230222"/>
            <a:ext cx="156074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Rule a</a:t>
            </a:r>
            <a:endParaRPr sz="2844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2692338" y="6062293"/>
            <a:ext cx="520107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42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X</a:t>
            </a:r>
            <a:endParaRPr sz="42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5" name="Google Shape;505;p58"/>
          <p:cNvCxnSpPr>
            <a:endCxn id="490" idx="2"/>
          </p:cNvCxnSpPr>
          <p:nvPr/>
        </p:nvCxnSpPr>
        <p:spPr>
          <a:xfrm rot="10800000" flipH="1">
            <a:off x="3718471" y="6876800"/>
            <a:ext cx="8960" cy="118186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767896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Linear Modeling</a:t>
            </a:r>
            <a:endParaRPr/>
          </a:p>
        </p:txBody>
      </p:sp>
      <p:sp>
        <p:nvSpPr>
          <p:cNvPr id="511" name="Google Shape;511;p59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368640" cy="113536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RiskSLIM: Supersparse Linear Integer Models for Risk Scoring</a:t>
            </a:r>
            <a:endParaRPr sz="3413"/>
          </a:p>
        </p:txBody>
      </p:sp>
      <p:pic>
        <p:nvPicPr>
          <p:cNvPr id="512" name="Google Shape;5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40" y="3640108"/>
            <a:ext cx="10596696" cy="4816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16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780541"/>
            <a:ext cx="12622086" cy="2545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868"/>
              </a:lnSpc>
              <a:spcBef>
                <a:spcPts val="0"/>
              </a:spcBef>
              <a:spcAft>
                <a:spcPts val="0"/>
              </a:spcAft>
            </a:pPr>
            <a:r>
              <a:rPr sz="7450" dirty="0">
                <a:solidFill>
                  <a:srgbClr val="61D835"/>
                </a:solidFill>
                <a:latin typeface="PNBFDJ+HelveticaNeue-Medium"/>
                <a:cs typeface="PNBFDJ+HelveticaNeue-Medium"/>
              </a:rPr>
              <a:t>LIME</a:t>
            </a:r>
            <a:r>
              <a:rPr sz="7450" dirty="0">
                <a:solidFill>
                  <a:srgbClr val="FEFFFE"/>
                </a:solidFill>
                <a:latin typeface="PNBFDJ+HelveticaNeue-Medium"/>
                <a:cs typeface="PNBFDJ+HelveticaNeue-Medium"/>
              </a:rPr>
              <a:t>: Objective 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1155" y="3507370"/>
            <a:ext cx="11616907" cy="2260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95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ξ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6000" spc="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=</a:t>
            </a:r>
            <a:r>
              <a:rPr sz="6000" spc="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spc="-47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arg</a:t>
            </a:r>
            <a:r>
              <a:rPr sz="6000" spc="-4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m</a:t>
            </a:r>
            <a:r>
              <a:rPr sz="6000" spc="47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in</a:t>
            </a:r>
            <a:r>
              <a:rPr sz="6000" spc="256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L</a:t>
            </a:r>
            <a:r>
              <a:rPr sz="6000" spc="807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f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6000" spc="-50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,</a:t>
            </a:r>
            <a:r>
              <a:rPr sz="6000" spc="-50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π</a:t>
            </a:r>
            <a:r>
              <a:rPr sz="6000" spc="18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  <a:r>
              <a:rPr sz="6000" spc="-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+</a:t>
            </a:r>
            <a:r>
              <a:rPr sz="6000" spc="-166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Ω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6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6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32799" y="3923933"/>
            <a:ext cx="1049837" cy="1528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57"/>
              </a:lnSpc>
              <a:spcBef>
                <a:spcPts val="0"/>
              </a:spcBef>
              <a:spcAft>
                <a:spcPts val="0"/>
              </a:spcAft>
            </a:pPr>
            <a:r>
              <a:rPr sz="42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3335" y="4305694"/>
            <a:ext cx="1842973" cy="160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45"/>
              </a:lnSpc>
              <a:spcBef>
                <a:spcPts val="0"/>
              </a:spcBef>
              <a:spcAft>
                <a:spcPts val="0"/>
              </a:spcAft>
            </a:pPr>
            <a:r>
              <a:rPr sz="42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  <a:r>
              <a:rPr sz="4250" dirty="0">
                <a:solidFill>
                  <a:srgbClr val="FEFFFE"/>
                </a:solidFill>
                <a:latin typeface="AHGOTB+STIXGeneral-Regular"/>
                <a:cs typeface="AHGOTB+STIXGeneral-Regular"/>
              </a:rPr>
              <a:t>∈</a:t>
            </a:r>
            <a:r>
              <a:rPr sz="42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67500" y="4643120"/>
            <a:ext cx="2398166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Fidelity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spc="-1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score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04400" y="4643120"/>
            <a:ext cx="3256483" cy="1188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Complexity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spc="-1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score</a:t>
            </a:r>
          </a:p>
          <a:p>
            <a:pPr marL="0" marR="0">
              <a:lnSpc>
                <a:spcPts val="2860"/>
              </a:lnSpc>
              <a:spcBef>
                <a:spcPts val="39"/>
              </a:spcBef>
              <a:spcAft>
                <a:spcPts val="0"/>
              </a:spcAft>
            </a:pPr>
            <a:r>
              <a:rPr sz="2400" dirty="0">
                <a:solidFill>
                  <a:srgbClr val="FF9300"/>
                </a:solidFill>
                <a:latin typeface="HLDQJD+HelveticaNeue-BoldItalic"/>
                <a:cs typeface="HLDQJD+HelveticaNeue-BoldItalic"/>
              </a:rPr>
              <a:t>(for</a:t>
            </a:r>
            <a:r>
              <a:rPr sz="2400" spc="67" dirty="0">
                <a:solidFill>
                  <a:srgbClr val="FF9300"/>
                </a:solidFill>
                <a:latin typeface="HLDQJD+HelveticaNeue-BoldItalic"/>
                <a:cs typeface="HLDQJD+HelveticaNeue-BoldItalic"/>
              </a:rPr>
              <a:t> </a:t>
            </a:r>
            <a:r>
              <a:rPr sz="2400" dirty="0">
                <a:solidFill>
                  <a:srgbClr val="FF9300"/>
                </a:solidFill>
                <a:latin typeface="HLDQJD+HelveticaNeue-BoldItalic"/>
                <a:cs typeface="HLDQJD+HelveticaNeue-BoldItalic"/>
              </a:rPr>
              <a:t>interpretability)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6200" y="5011420"/>
            <a:ext cx="2873044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9200"/>
                </a:solidFill>
                <a:latin typeface="HLDQJD+HelveticaNeue-BoldItalic"/>
                <a:cs typeface="HLDQJD+HelveticaNeue-BoldItalic"/>
              </a:rPr>
              <a:t>(for</a:t>
            </a:r>
            <a:r>
              <a:rPr sz="2400" spc="67" dirty="0">
                <a:solidFill>
                  <a:srgbClr val="FF9200"/>
                </a:solidFill>
                <a:latin typeface="HLDQJD+HelveticaNeue-BoldItalic"/>
                <a:cs typeface="HLDQJD+HelveticaNeue-BoldItalic"/>
              </a:rPr>
              <a:t> </a:t>
            </a:r>
            <a:r>
              <a:rPr sz="2400" dirty="0">
                <a:solidFill>
                  <a:srgbClr val="FF9200"/>
                </a:solidFill>
                <a:latin typeface="HLDQJD+HelveticaNeue-BoldItalic"/>
                <a:cs typeface="HLDQJD+HelveticaNeue-BoldItalic"/>
              </a:rPr>
              <a:t>local</a:t>
            </a:r>
            <a:r>
              <a:rPr sz="2400" spc="67" dirty="0">
                <a:solidFill>
                  <a:srgbClr val="FF9200"/>
                </a:solidFill>
                <a:latin typeface="HLDQJD+HelveticaNeue-BoldItalic"/>
                <a:cs typeface="HLDQJD+HelveticaNeue-BoldItalic"/>
              </a:rPr>
              <a:t> </a:t>
            </a:r>
            <a:r>
              <a:rPr sz="2400" dirty="0">
                <a:solidFill>
                  <a:srgbClr val="FF9200"/>
                </a:solidFill>
                <a:latin typeface="HLDQJD+HelveticaNeue-BoldItalic"/>
                <a:cs typeface="HLDQJD+HelveticaNeue-BoldItalic"/>
              </a:rPr>
              <a:t>ﬁdelity)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02784" y="6653276"/>
            <a:ext cx="2120331" cy="1883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30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FEFFFE"/>
                </a:solidFill>
                <a:latin typeface="UKKBEU+STIXGeneral-Italic"/>
                <a:cs typeface="UKKBEU+STIXGeneral-Italic"/>
              </a:rPr>
              <a:t>π</a:t>
            </a:r>
            <a:r>
              <a:rPr sz="5000" spc="150" dirty="0">
                <a:solidFill>
                  <a:srgbClr val="FEFFFE"/>
                </a:solidFill>
                <a:latin typeface="Times New Roman"/>
                <a:cs typeface="Times New Roman"/>
              </a:rPr>
              <a:t> 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(</a:t>
            </a:r>
            <a:r>
              <a:rPr sz="500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z</a:t>
            </a:r>
            <a:r>
              <a:rPr sz="5000" dirty="0">
                <a:solidFill>
                  <a:srgbClr val="FEFFFE"/>
                </a:solidFill>
                <a:latin typeface="WNFEMU+STIXGeneral-Regular"/>
                <a:cs typeface="WNFEMU+STIXGeneral-Regular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00513" y="7000410"/>
            <a:ext cx="876452" cy="127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EFFFE"/>
                </a:solidFill>
                <a:latin typeface="ORTROR+STIXGeneral-Italic"/>
                <a:cs typeface="ORTROR+STIXGeneral-Italic"/>
              </a:rPr>
              <a:t>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65521" y="7012692"/>
            <a:ext cx="8524021" cy="8205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Distance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metric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between</a:t>
            </a:r>
            <a:r>
              <a:rPr sz="2400" spc="2021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and</a:t>
            </a:r>
            <a:r>
              <a:rPr sz="2400" spc="1862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(in</a:t>
            </a:r>
            <a:r>
              <a:rPr sz="2400" spc="67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feature</a:t>
            </a:r>
            <a:r>
              <a:rPr sz="2400" spc="74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 </a:t>
            </a:r>
            <a:r>
              <a:rPr sz="2400" dirty="0">
                <a:solidFill>
                  <a:srgbClr val="FAE231"/>
                </a:solidFill>
                <a:latin typeface="HQJPCS+HelveticaNeue-Bold"/>
                <a:cs typeface="HQJPCS+HelveticaNeue-Bold"/>
              </a:rPr>
              <a:t>space!)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RiskSLIM: Contribution</a:t>
            </a:r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Covered in our previous class! Want to solve: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2844"/>
          </a:p>
        </p:txBody>
      </p:sp>
      <p:pic>
        <p:nvPicPr>
          <p:cNvPr id="519" name="Google Shape;5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" y="3610929"/>
            <a:ext cx="13004799" cy="196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/>
          <p:cNvPicPr preferRelativeResize="0"/>
          <p:nvPr/>
        </p:nvPicPr>
        <p:blipFill rotWithShape="1">
          <a:blip r:embed="rId4">
            <a:alphaModFix/>
          </a:blip>
          <a:srcRect l="16576"/>
          <a:stretch/>
        </p:blipFill>
        <p:spPr>
          <a:xfrm>
            <a:off x="544286" y="5497351"/>
            <a:ext cx="557511" cy="81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11" y="6311862"/>
            <a:ext cx="557511" cy="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453" y="7070081"/>
            <a:ext cx="624418" cy="75822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0"/>
          <p:cNvSpPr txBox="1"/>
          <p:nvPr/>
        </p:nvSpPr>
        <p:spPr>
          <a:xfrm>
            <a:off x="1444978" y="5619164"/>
            <a:ext cx="6512213" cy="58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Bounded integer point scores</a:t>
            </a:r>
            <a:endParaRPr sz="2844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1444978" y="6377778"/>
            <a:ext cx="6512213" cy="58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Total number of covariates</a:t>
            </a:r>
            <a:endParaRPr sz="2844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1444978" y="7136391"/>
            <a:ext cx="6512213" cy="58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Size / accuracy tradeoff</a:t>
            </a:r>
            <a:endParaRPr sz="2844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39936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RiskSLIM: Intuition (Refresher)</a:t>
            </a:r>
            <a:endParaRPr/>
          </a:p>
        </p:txBody>
      </p:sp>
      <p:cxnSp>
        <p:nvCxnSpPr>
          <p:cNvPr id="531" name="Google Shape;531;p61"/>
          <p:cNvCxnSpPr/>
          <p:nvPr/>
        </p:nvCxnSpPr>
        <p:spPr>
          <a:xfrm rot="10800000">
            <a:off x="828444" y="2972480"/>
            <a:ext cx="0" cy="47202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61"/>
          <p:cNvCxnSpPr/>
          <p:nvPr/>
        </p:nvCxnSpPr>
        <p:spPr>
          <a:xfrm>
            <a:off x="828444" y="7750507"/>
            <a:ext cx="1019178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3" name="Google Shape;533;p61"/>
          <p:cNvSpPr txBox="1"/>
          <p:nvPr/>
        </p:nvSpPr>
        <p:spPr>
          <a:xfrm>
            <a:off x="8860124" y="7668622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parameters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903111" y="2909831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objective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2080782" y="7634916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6" name="Google Shape;536;p61"/>
          <p:cNvSpPr txBox="1"/>
          <p:nvPr/>
        </p:nvSpPr>
        <p:spPr>
          <a:xfrm>
            <a:off x="4662471" y="3261440"/>
            <a:ext cx="8168960" cy="127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</a:t>
            </a: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MIP solver</a:t>
            </a: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to get loss and parameters for optimal solution to current loss approximation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437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RiskSLIM: Intuition (Refresher)</a:t>
            </a:r>
            <a:endParaRPr/>
          </a:p>
        </p:txBody>
      </p:sp>
      <p:cxnSp>
        <p:nvCxnSpPr>
          <p:cNvPr id="542" name="Google Shape;542;p62"/>
          <p:cNvCxnSpPr/>
          <p:nvPr/>
        </p:nvCxnSpPr>
        <p:spPr>
          <a:xfrm rot="10800000">
            <a:off x="828444" y="2972480"/>
            <a:ext cx="0" cy="47202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62"/>
          <p:cNvCxnSpPr/>
          <p:nvPr/>
        </p:nvCxnSpPr>
        <p:spPr>
          <a:xfrm>
            <a:off x="828444" y="7750507"/>
            <a:ext cx="1019178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4" name="Google Shape;544;p62"/>
          <p:cNvSpPr txBox="1"/>
          <p:nvPr/>
        </p:nvSpPr>
        <p:spPr>
          <a:xfrm>
            <a:off x="8860124" y="7668622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parameters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5" name="Google Shape;545;p62"/>
          <p:cNvSpPr txBox="1"/>
          <p:nvPr/>
        </p:nvSpPr>
        <p:spPr>
          <a:xfrm>
            <a:off x="903111" y="2909831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objective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4662471" y="3261440"/>
            <a:ext cx="8168960" cy="127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loss and gradient to generate new </a:t>
            </a:r>
            <a:r>
              <a:rPr lang="en" sz="2844" kern="0">
                <a:solidFill>
                  <a:srgbClr val="FF9900"/>
                </a:solidFill>
                <a:latin typeface="Arial"/>
                <a:cs typeface="Arial"/>
                <a:sym typeface="Arial"/>
              </a:rPr>
              <a:t>Cutting Plane Approximation </a:t>
            </a:r>
            <a:endParaRPr sz="2844" kern="0">
              <a:solidFill>
                <a:srgbClr val="FF99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7" name="Google Shape;547;p62"/>
          <p:cNvCxnSpPr/>
          <p:nvPr/>
        </p:nvCxnSpPr>
        <p:spPr>
          <a:xfrm>
            <a:off x="866987" y="3704569"/>
            <a:ext cx="2292480" cy="4026453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62"/>
          <p:cNvSpPr/>
          <p:nvPr/>
        </p:nvSpPr>
        <p:spPr>
          <a:xfrm>
            <a:off x="2986311" y="7596480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4701831" y="4376036"/>
            <a:ext cx="8064427" cy="21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</a:t>
            </a:r>
            <a:r>
              <a:rPr lang="en" sz="2844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MIP solver</a:t>
            </a: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to get loss and parameters for optimal solution to new cutting plane approximation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01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RiskSLIM: Intuition (Refresher)</a:t>
            </a:r>
            <a:endParaRPr/>
          </a:p>
        </p:txBody>
      </p:sp>
      <p:cxnSp>
        <p:nvCxnSpPr>
          <p:cNvPr id="555" name="Google Shape;555;p63"/>
          <p:cNvCxnSpPr/>
          <p:nvPr/>
        </p:nvCxnSpPr>
        <p:spPr>
          <a:xfrm rot="10800000">
            <a:off x="828444" y="2972480"/>
            <a:ext cx="0" cy="47202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63"/>
          <p:cNvCxnSpPr/>
          <p:nvPr/>
        </p:nvCxnSpPr>
        <p:spPr>
          <a:xfrm>
            <a:off x="828444" y="7750507"/>
            <a:ext cx="1019178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7" name="Google Shape;557;p63"/>
          <p:cNvSpPr txBox="1"/>
          <p:nvPr/>
        </p:nvSpPr>
        <p:spPr>
          <a:xfrm>
            <a:off x="8860124" y="7668622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parameters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8" name="Google Shape;558;p63"/>
          <p:cNvSpPr txBox="1"/>
          <p:nvPr/>
        </p:nvSpPr>
        <p:spPr>
          <a:xfrm>
            <a:off x="903111" y="2909831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objective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59" name="Google Shape;559;p63"/>
          <p:cNvCxnSpPr/>
          <p:nvPr/>
        </p:nvCxnSpPr>
        <p:spPr>
          <a:xfrm>
            <a:off x="866987" y="3704569"/>
            <a:ext cx="828587" cy="142592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63"/>
          <p:cNvSpPr/>
          <p:nvPr/>
        </p:nvSpPr>
        <p:spPr>
          <a:xfrm>
            <a:off x="2986311" y="7596480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61" name="Google Shape;561;p63"/>
          <p:cNvCxnSpPr/>
          <p:nvPr/>
        </p:nvCxnSpPr>
        <p:spPr>
          <a:xfrm>
            <a:off x="1695431" y="5149547"/>
            <a:ext cx="5432747" cy="2620587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63"/>
          <p:cNvSpPr/>
          <p:nvPr/>
        </p:nvSpPr>
        <p:spPr>
          <a:xfrm>
            <a:off x="6820338" y="7596480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63" name="Google Shape;563;p63"/>
          <p:cNvCxnSpPr>
            <a:endCxn id="560" idx="1"/>
          </p:cNvCxnSpPr>
          <p:nvPr/>
        </p:nvCxnSpPr>
        <p:spPr>
          <a:xfrm>
            <a:off x="1675904" y="5111033"/>
            <a:ext cx="1355520" cy="253056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63"/>
          <p:cNvCxnSpPr/>
          <p:nvPr/>
        </p:nvCxnSpPr>
        <p:spPr>
          <a:xfrm>
            <a:off x="866987" y="4725867"/>
            <a:ext cx="886187" cy="42368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63"/>
          <p:cNvCxnSpPr/>
          <p:nvPr/>
        </p:nvCxnSpPr>
        <p:spPr>
          <a:xfrm rot="10800000" flipH="1">
            <a:off x="1791787" y="3299947"/>
            <a:ext cx="9652480" cy="445056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842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4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RiskSLIM: Intuition (Refresher)</a:t>
            </a:r>
            <a:endParaRPr/>
          </a:p>
        </p:txBody>
      </p:sp>
      <p:cxnSp>
        <p:nvCxnSpPr>
          <p:cNvPr id="571" name="Google Shape;571;p64"/>
          <p:cNvCxnSpPr/>
          <p:nvPr/>
        </p:nvCxnSpPr>
        <p:spPr>
          <a:xfrm rot="10800000">
            <a:off x="828444" y="2972480"/>
            <a:ext cx="0" cy="47202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64"/>
          <p:cNvCxnSpPr/>
          <p:nvPr/>
        </p:nvCxnSpPr>
        <p:spPr>
          <a:xfrm>
            <a:off x="828444" y="7750507"/>
            <a:ext cx="1019178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64"/>
          <p:cNvSpPr txBox="1"/>
          <p:nvPr/>
        </p:nvSpPr>
        <p:spPr>
          <a:xfrm>
            <a:off x="8860124" y="7668622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parameters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4" name="Google Shape;574;p64"/>
          <p:cNvSpPr txBox="1"/>
          <p:nvPr/>
        </p:nvSpPr>
        <p:spPr>
          <a:xfrm>
            <a:off x="903111" y="2909831"/>
            <a:ext cx="2697387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buClr>
                <a:srgbClr val="000000"/>
              </a:buClr>
            </a:pPr>
            <a:r>
              <a:rPr lang="en" sz="284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objective</a:t>
            </a:r>
            <a:endParaRPr sz="284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75" name="Google Shape;575;p64"/>
          <p:cNvCxnSpPr/>
          <p:nvPr/>
        </p:nvCxnSpPr>
        <p:spPr>
          <a:xfrm>
            <a:off x="866987" y="3704569"/>
            <a:ext cx="905387" cy="150272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64"/>
          <p:cNvCxnSpPr/>
          <p:nvPr/>
        </p:nvCxnSpPr>
        <p:spPr>
          <a:xfrm>
            <a:off x="4566116" y="6536711"/>
            <a:ext cx="2562133" cy="1233493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64"/>
          <p:cNvSpPr/>
          <p:nvPr/>
        </p:nvSpPr>
        <p:spPr>
          <a:xfrm>
            <a:off x="6820338" y="7596480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78" name="Google Shape;578;p64"/>
          <p:cNvCxnSpPr/>
          <p:nvPr/>
        </p:nvCxnSpPr>
        <p:spPr>
          <a:xfrm rot="10800000" flipH="1">
            <a:off x="4546880" y="3299876"/>
            <a:ext cx="6897493" cy="3198293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64"/>
          <p:cNvCxnSpPr/>
          <p:nvPr/>
        </p:nvCxnSpPr>
        <p:spPr>
          <a:xfrm rot="10800000" flipH="1">
            <a:off x="1830294" y="6498311"/>
            <a:ext cx="2747733" cy="1271467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64"/>
          <p:cNvCxnSpPr/>
          <p:nvPr/>
        </p:nvCxnSpPr>
        <p:spPr>
          <a:xfrm>
            <a:off x="1772516" y="5168818"/>
            <a:ext cx="2813013" cy="1387093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p64"/>
          <p:cNvSpPr/>
          <p:nvPr/>
        </p:nvSpPr>
        <p:spPr>
          <a:xfrm>
            <a:off x="4378347" y="6348978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2" name="Google Shape;582;p64"/>
          <p:cNvCxnSpPr/>
          <p:nvPr/>
        </p:nvCxnSpPr>
        <p:spPr>
          <a:xfrm>
            <a:off x="886258" y="5843129"/>
            <a:ext cx="10095360" cy="38827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64"/>
          <p:cNvSpPr/>
          <p:nvPr/>
        </p:nvSpPr>
        <p:spPr>
          <a:xfrm>
            <a:off x="4378347" y="5708338"/>
            <a:ext cx="308053" cy="308053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0027" tIns="130027" rIns="130027" bIns="130027" anchor="ctr" anchorCtr="0">
            <a:noAutofit/>
          </a:bodyPr>
          <a:lstStyle/>
          <a:p>
            <a:pPr defTabSz="1300460"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84" name="Google Shape;584;p64"/>
          <p:cNvGrpSpPr/>
          <p:nvPr/>
        </p:nvGrpSpPr>
        <p:grpSpPr>
          <a:xfrm>
            <a:off x="3448676" y="3319218"/>
            <a:ext cx="8419413" cy="1849600"/>
            <a:chOff x="2424850" y="1476575"/>
            <a:chExt cx="5919900" cy="1300500"/>
          </a:xfrm>
        </p:grpSpPr>
        <p:sp>
          <p:nvSpPr>
            <p:cNvPr id="585" name="Google Shape;585;p64"/>
            <p:cNvSpPr/>
            <p:nvPr/>
          </p:nvSpPr>
          <p:spPr>
            <a:xfrm>
              <a:off x="2424850" y="1476575"/>
              <a:ext cx="5919900" cy="1300500"/>
            </a:xfrm>
            <a:prstGeom prst="flowChartAlternateProcess">
              <a:avLst/>
            </a:prstGeom>
            <a:solidFill>
              <a:srgbClr val="FFFFFF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4"/>
            <p:cNvSpPr txBox="1"/>
            <p:nvPr/>
          </p:nvSpPr>
          <p:spPr>
            <a:xfrm>
              <a:off x="2722875" y="1872825"/>
              <a:ext cx="5323800" cy="6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0027" tIns="130027" rIns="130027" bIns="130027" anchor="t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r>
                <a:rPr lang="en" sz="341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MIP solver never has to use the data!</a:t>
              </a:r>
              <a:endParaRPr sz="341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97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5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Case-based Reasoning</a:t>
            </a:r>
            <a:endParaRPr/>
          </a:p>
        </p:txBody>
      </p:sp>
      <p:pic>
        <p:nvPicPr>
          <p:cNvPr id="592" name="Google Shape;592;p65"/>
          <p:cNvPicPr preferRelativeResize="0"/>
          <p:nvPr/>
        </p:nvPicPr>
        <p:blipFill rotWithShape="1">
          <a:blip r:embed="rId3">
            <a:alphaModFix/>
          </a:blip>
          <a:srcRect t="8046" b="2347"/>
          <a:stretch/>
        </p:blipFill>
        <p:spPr>
          <a:xfrm>
            <a:off x="1536499" y="3302649"/>
            <a:ext cx="9103361" cy="514503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5"/>
          <p:cNvSpPr txBox="1">
            <a:spLocks noGrp="1"/>
          </p:cNvSpPr>
          <p:nvPr>
            <p:ph type="body" idx="1"/>
          </p:nvPr>
        </p:nvSpPr>
        <p:spPr>
          <a:xfrm>
            <a:off x="551680" y="2641529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r>
              <a:rPr lang="en" sz="3413"/>
              <a:t>This Looks Like That: Interpretable Image Recognition</a:t>
            </a:r>
            <a:endParaRPr sz="3413"/>
          </a:p>
        </p:txBody>
      </p:sp>
    </p:spTree>
    <p:extLst>
      <p:ext uri="{BB962C8B-B14F-4D97-AF65-F5344CB8AC3E}">
        <p14:creationId xmlns:p14="http://schemas.microsoft.com/office/powerpoint/2010/main" val="38412416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This Looks Like That: Contribution</a:t>
            </a:r>
            <a:endParaRPr/>
          </a:p>
        </p:txBody>
      </p:sp>
      <p:sp>
        <p:nvSpPr>
          <p:cNvPr id="599" name="Google Shape;599;p66"/>
          <p:cNvSpPr txBox="1">
            <a:spLocks noGrp="1"/>
          </p:cNvSpPr>
          <p:nvPr>
            <p:ph type="body" idx="1"/>
          </p:nvPr>
        </p:nvSpPr>
        <p:spPr>
          <a:xfrm>
            <a:off x="443307" y="2749902"/>
            <a:ext cx="12118187" cy="11281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For some problems, we really would like to use Deep Neural Networks, but current ‘explanations’ are opaque to humans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2844"/>
          </a:p>
        </p:txBody>
      </p:sp>
      <p:pic>
        <p:nvPicPr>
          <p:cNvPr id="600" name="Google Shape;6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7" y="3781156"/>
            <a:ext cx="12571307" cy="37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6"/>
          <p:cNvSpPr txBox="1">
            <a:spLocks noGrp="1"/>
          </p:cNvSpPr>
          <p:nvPr>
            <p:ph type="body" idx="1"/>
          </p:nvPr>
        </p:nvSpPr>
        <p:spPr>
          <a:xfrm>
            <a:off x="334933" y="7409955"/>
            <a:ext cx="12342187" cy="11281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Can we constrain DNNs such that they are required to produce classifications in a way that is intelligible to humans? 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2844"/>
          </a:p>
        </p:txBody>
      </p:sp>
      <p:pic>
        <p:nvPicPr>
          <p:cNvPr id="602" name="Google Shape;602;p66"/>
          <p:cNvPicPr preferRelativeResize="0"/>
          <p:nvPr/>
        </p:nvPicPr>
        <p:blipFill rotWithShape="1">
          <a:blip r:embed="rId4">
            <a:alphaModFix/>
          </a:blip>
          <a:srcRect l="10963" t="5310" r="1882" b="8904"/>
          <a:stretch/>
        </p:blipFill>
        <p:spPr>
          <a:xfrm>
            <a:off x="662259" y="3962241"/>
            <a:ext cx="5627379" cy="3583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66"/>
          <p:cNvGrpSpPr/>
          <p:nvPr/>
        </p:nvGrpSpPr>
        <p:grpSpPr>
          <a:xfrm>
            <a:off x="6839499" y="3666094"/>
            <a:ext cx="5407265" cy="3988295"/>
            <a:chOff x="4809075" y="1354475"/>
            <a:chExt cx="4182600" cy="3170100"/>
          </a:xfrm>
        </p:grpSpPr>
        <p:sp>
          <p:nvSpPr>
            <p:cNvPr id="604" name="Google Shape;604;p66"/>
            <p:cNvSpPr/>
            <p:nvPr/>
          </p:nvSpPr>
          <p:spPr>
            <a:xfrm>
              <a:off x="4809075" y="1354475"/>
              <a:ext cx="4182600" cy="3170100"/>
            </a:xfrm>
            <a:prstGeom prst="cloudCallout">
              <a:avLst>
                <a:gd name="adj1" fmla="val -63895"/>
                <a:gd name="adj2" fmla="val -2439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 defTabSz="1300460">
                <a:buClr>
                  <a:srgbClr val="000000"/>
                </a:buClr>
              </a:pPr>
              <a:endParaRPr sz="199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2638" y="1704175"/>
              <a:ext cx="2215474" cy="2281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6295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This Looks Like That: Intuition</a:t>
            </a:r>
            <a:endParaRPr/>
          </a:p>
        </p:txBody>
      </p:sp>
      <p:pic>
        <p:nvPicPr>
          <p:cNvPr id="611" name="Google Shape;611;p67"/>
          <p:cNvPicPr preferRelativeResize="0"/>
          <p:nvPr/>
        </p:nvPicPr>
        <p:blipFill rotWithShape="1">
          <a:blip r:embed="rId3">
            <a:alphaModFix/>
          </a:blip>
          <a:srcRect t="7364"/>
          <a:stretch/>
        </p:blipFill>
        <p:spPr>
          <a:xfrm>
            <a:off x="-40924" y="3422792"/>
            <a:ext cx="13004799" cy="496554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 txBox="1">
            <a:spLocks noGrp="1"/>
          </p:cNvSpPr>
          <p:nvPr>
            <p:ph type="body" idx="1"/>
          </p:nvPr>
        </p:nvSpPr>
        <p:spPr>
          <a:xfrm>
            <a:off x="443307" y="2641529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Prototype based models, but now K-nearest “parts” of prototypical cases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2844"/>
          </a:p>
        </p:txBody>
      </p:sp>
    </p:spTree>
    <p:extLst>
      <p:ext uri="{BB962C8B-B14F-4D97-AF65-F5344CB8AC3E}">
        <p14:creationId xmlns:p14="http://schemas.microsoft.com/office/powerpoint/2010/main" val="42285738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This Looks Like That: Intuition</a:t>
            </a:r>
            <a:endParaRPr/>
          </a:p>
        </p:txBody>
      </p:sp>
      <p:pic>
        <p:nvPicPr>
          <p:cNvPr id="618" name="Google Shape;6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974" y="4183859"/>
            <a:ext cx="8789801" cy="126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289" y="6297139"/>
            <a:ext cx="8877594" cy="126190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8"/>
          <p:cNvSpPr txBox="1">
            <a:spLocks noGrp="1"/>
          </p:cNvSpPr>
          <p:nvPr>
            <p:ph type="body" idx="1"/>
          </p:nvPr>
        </p:nvSpPr>
        <p:spPr>
          <a:xfrm>
            <a:off x="443307" y="2641529"/>
            <a:ext cx="12118187" cy="716373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buNone/>
            </a:pPr>
            <a:r>
              <a:rPr lang="en" sz="2844"/>
              <a:t>Similar to Li Rudin covered in class. Want to solve:</a:t>
            </a:r>
            <a:endParaRPr sz="2844"/>
          </a:p>
          <a:p>
            <a:pPr marL="0" indent="0">
              <a:spcBef>
                <a:spcPts val="2276"/>
              </a:spcBef>
              <a:buNone/>
            </a:pPr>
            <a:endParaRPr sz="2844"/>
          </a:p>
          <a:p>
            <a:pPr marL="0" indent="0">
              <a:spcBef>
                <a:spcPts val="2276"/>
              </a:spcBef>
              <a:spcAft>
                <a:spcPts val="2276"/>
              </a:spcAft>
              <a:buNone/>
            </a:pPr>
            <a:endParaRPr sz="2844"/>
          </a:p>
        </p:txBody>
      </p:sp>
      <p:grpSp>
        <p:nvGrpSpPr>
          <p:cNvPr id="621" name="Google Shape;621;p68"/>
          <p:cNvGrpSpPr/>
          <p:nvPr/>
        </p:nvGrpSpPr>
        <p:grpSpPr>
          <a:xfrm>
            <a:off x="252339" y="3303203"/>
            <a:ext cx="12607506" cy="1074072"/>
            <a:chOff x="71125" y="1322525"/>
            <a:chExt cx="9977099" cy="850075"/>
          </a:xfrm>
        </p:grpSpPr>
        <p:pic>
          <p:nvPicPr>
            <p:cNvPr id="622" name="Google Shape;622;p68"/>
            <p:cNvPicPr preferRelativeResize="0"/>
            <p:nvPr/>
          </p:nvPicPr>
          <p:blipFill rotWithShape="1">
            <a:blip r:embed="rId5">
              <a:alphaModFix/>
            </a:blip>
            <a:srcRect l="9529" r="21064" b="46334"/>
            <a:stretch/>
          </p:blipFill>
          <p:spPr>
            <a:xfrm>
              <a:off x="71125" y="1322525"/>
              <a:ext cx="4958076" cy="81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68"/>
            <p:cNvPicPr preferRelativeResize="0"/>
            <p:nvPr/>
          </p:nvPicPr>
          <p:blipFill rotWithShape="1">
            <a:blip r:embed="rId5">
              <a:alphaModFix/>
            </a:blip>
            <a:srcRect l="20665" t="54331" r="8220"/>
            <a:stretch/>
          </p:blipFill>
          <p:spPr>
            <a:xfrm>
              <a:off x="4968225" y="1476600"/>
              <a:ext cx="5079999" cy="69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68"/>
          <p:cNvSpPr txBox="1"/>
          <p:nvPr/>
        </p:nvSpPr>
        <p:spPr>
          <a:xfrm>
            <a:off x="216818" y="5213405"/>
            <a:ext cx="12788053" cy="146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lnSpc>
                <a:spcPct val="115000"/>
              </a:lnSpc>
              <a:spcBef>
                <a:spcPts val="1422"/>
              </a:spcBef>
              <a:buClr>
                <a:srgbClr val="000000"/>
              </a:buClr>
              <a:buSzPts val="1100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penalizes </a:t>
            </a:r>
            <a:r>
              <a:rPr lang="en" sz="2844" i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large </a:t>
            </a: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distance between the closest patch and class k prototype, so each training image has at least one patch in its class prototypes 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1422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68"/>
          <p:cNvSpPr txBox="1"/>
          <p:nvPr/>
        </p:nvSpPr>
        <p:spPr>
          <a:xfrm>
            <a:off x="143965" y="7207502"/>
            <a:ext cx="12788053" cy="146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defTabSz="1300460">
              <a:lnSpc>
                <a:spcPct val="115000"/>
              </a:lnSpc>
              <a:spcBef>
                <a:spcPts val="1422"/>
              </a:spcBef>
              <a:buClr>
                <a:srgbClr val="000000"/>
              </a:buClr>
              <a:buSzPts val="1100"/>
            </a:pP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penalizes </a:t>
            </a:r>
            <a:r>
              <a:rPr lang="en" sz="2844" i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small </a:t>
            </a:r>
            <a:r>
              <a:rPr lang="en" sz="2844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distance between the closest patch and non-class k prototypes, so training images push away prototypes of other classes</a:t>
            </a:r>
            <a:endParaRPr sz="2844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defTabSz="1300460">
              <a:spcBef>
                <a:spcPts val="1422"/>
              </a:spcBef>
              <a:buClr>
                <a:srgbClr val="000000"/>
              </a:buClr>
            </a:pPr>
            <a:endParaRPr sz="199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1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 txBox="1">
            <a:spLocks noGrp="1"/>
          </p:cNvSpPr>
          <p:nvPr>
            <p:ph type="title"/>
          </p:nvPr>
        </p:nvSpPr>
        <p:spPr>
          <a:xfrm>
            <a:off x="443307" y="1852124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/>
              <a:t>This Looks Like That: Is this Interpretable?</a:t>
            </a:r>
            <a:endParaRPr/>
          </a:p>
        </p:txBody>
      </p:sp>
      <p:sp>
        <p:nvSpPr>
          <p:cNvPr id="631" name="Google Shape;631;p69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0" indent="0">
              <a:spcAft>
                <a:spcPts val="2276"/>
              </a:spcAft>
              <a:buNone/>
            </a:pPr>
            <a:endParaRPr/>
          </a:p>
        </p:txBody>
      </p:sp>
      <p:pic>
        <p:nvPicPr>
          <p:cNvPr id="632" name="Google Shape;6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6" y="2858260"/>
            <a:ext cx="12118190" cy="5600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187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3416</Words>
  <Application>Microsoft Macintosh PowerPoint</Application>
  <PresentationFormat>Custom</PresentationFormat>
  <Paragraphs>624</Paragraphs>
  <Slides>102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23" baseType="lpstr">
      <vt:lpstr>GGKHRP+HelveticaNeue-Italic</vt:lpstr>
      <vt:lpstr>WNFEMU+STIXGeneral-Regular</vt:lpstr>
      <vt:lpstr>TVQIGR+CourierNewPS-BoldMT</vt:lpstr>
      <vt:lpstr>Calibri</vt:lpstr>
      <vt:lpstr>HLDQJD+HelveticaNeue-BoldItalic</vt:lpstr>
      <vt:lpstr>UBHBWA+HelveticaNeue</vt:lpstr>
      <vt:lpstr>JRQFRB+STIXVariants-Regular</vt:lpstr>
      <vt:lpstr>HQJPCS+HelveticaNeue-Bold</vt:lpstr>
      <vt:lpstr>NUWHRE+STIXSizeOneSym-Regular</vt:lpstr>
      <vt:lpstr>AHGOTB+STIXGeneral-Regular</vt:lpstr>
      <vt:lpstr>PNBFDJ+HelveticaNeue-Medium</vt:lpstr>
      <vt:lpstr>Arial</vt:lpstr>
      <vt:lpstr>ORTROR+STIXGeneral-Italic</vt:lpstr>
      <vt:lpstr>Times New Roman</vt:lpstr>
      <vt:lpstr>UKKBEU+STIXGeneral-Italic</vt:lpstr>
      <vt:lpstr>BRPKNT+HelveticaNeue-CondensedBold</vt:lpstr>
      <vt:lpstr>KDMEOF+HelveticaNeue</vt:lpstr>
      <vt:lpstr>JVSOTF+STIXSizeOneSym-Regular</vt:lpstr>
      <vt:lpstr>VVBRHR+CourierNewPSMT</vt:lpstr>
      <vt:lpstr>Theme Office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Stop Explaining Black-Box ML Models for High-Stakes Decisions &amp; Use Interpretable Models Instead</vt:lpstr>
      <vt:lpstr>Outline</vt:lpstr>
      <vt:lpstr>Outline</vt:lpstr>
      <vt:lpstr>Motivation</vt:lpstr>
      <vt:lpstr>Introduction</vt:lpstr>
      <vt:lpstr>Outline</vt:lpstr>
      <vt:lpstr>Opaque ML: A Trojan Horse</vt:lpstr>
      <vt:lpstr>Opaque ML: A Trojan Horse</vt:lpstr>
      <vt:lpstr>The Accuracy-Interpretability Tradeoff Myth (?)</vt:lpstr>
      <vt:lpstr>Predicting NYC Electrical Grid Failures </vt:lpstr>
      <vt:lpstr>Predicting NYC Electrical Grid Failures</vt:lpstr>
      <vt:lpstr>Rudin Speculates: How Common Are Accurate + Interpretable Models?</vt:lpstr>
      <vt:lpstr>Her Paper's Glaring Weakness</vt:lpstr>
      <vt:lpstr>Accuracy-interpretability tradeoff: myth or reality?</vt:lpstr>
      <vt:lpstr>How to Add Outside Information?</vt:lpstr>
      <vt:lpstr>Explanations—But No Faith</vt:lpstr>
      <vt:lpstr>Problem 1: Explanation Fidelity</vt:lpstr>
      <vt:lpstr>Problem 2: Explanation Faithfulness</vt:lpstr>
      <vt:lpstr>Explanations—But No Use</vt:lpstr>
      <vt:lpstr>PowerPoint Presentation</vt:lpstr>
      <vt:lpstr>PowerPoint Presentation</vt:lpstr>
      <vt:lpstr>Outline</vt:lpstr>
      <vt:lpstr>Key Issues with Interpretable ML</vt:lpstr>
      <vt:lpstr>Black boxes are IP that allow corporations to profit</vt:lpstr>
      <vt:lpstr>PowerPoint Presentation</vt:lpstr>
      <vt:lpstr>PowerPoint Presentation</vt:lpstr>
      <vt:lpstr>PowerPoint Presentation</vt:lpstr>
      <vt:lpstr>Black boxes are IP that allow corporations to profit</vt:lpstr>
      <vt:lpstr>PowerPoint Presentation</vt:lpstr>
      <vt:lpstr>PowerPoint Presentation</vt:lpstr>
      <vt:lpstr>Black boxes are IP that allow corporations to profit</vt:lpstr>
      <vt:lpstr>Counterfactual explanations are a way for black boxes to provide useful info while providing secrecy of global model</vt:lpstr>
      <vt:lpstr>Counterfactual explanations are a way for black boxes to provide useful info while providing secrecy of global model</vt:lpstr>
      <vt:lpstr>Interpretable models are hard to make</vt:lpstr>
      <vt:lpstr>PowerPoint Presentation</vt:lpstr>
      <vt:lpstr>Encouraging Responsible ML Governance</vt:lpstr>
      <vt:lpstr>PowerPoint Presentation</vt:lpstr>
      <vt:lpstr>Mandate 1: no black box should be deployed when there exists an interpretable model with the same level of performance</vt:lpstr>
      <vt:lpstr>Mandate 2: organizations that introduce black box models are mandated to report the accuracy of interpretable modeling methods</vt:lpstr>
      <vt:lpstr>Outline</vt:lpstr>
      <vt:lpstr>Challenges of Interpretable ML</vt:lpstr>
      <vt:lpstr>Logical Conditions</vt:lpstr>
      <vt:lpstr>CORELS: Contribution</vt:lpstr>
      <vt:lpstr>CORELS: Contribution</vt:lpstr>
      <vt:lpstr>CORELS: Intuition</vt:lpstr>
      <vt:lpstr>CORELS: Intuition</vt:lpstr>
      <vt:lpstr>Linear Modeling</vt:lpstr>
      <vt:lpstr>RiskSLIM: Contribution</vt:lpstr>
      <vt:lpstr>RiskSLIM: Intuition (Refresher)</vt:lpstr>
      <vt:lpstr>RiskSLIM: Intuition (Refresher)</vt:lpstr>
      <vt:lpstr>RiskSLIM: Intuition (Refresher)</vt:lpstr>
      <vt:lpstr>RiskSLIM: Intuition (Refresher)</vt:lpstr>
      <vt:lpstr>Case-based Reasoning</vt:lpstr>
      <vt:lpstr>This Looks Like That: Contribution</vt:lpstr>
      <vt:lpstr>This Looks Like That: Intuition</vt:lpstr>
      <vt:lpstr>This Looks Like That: Intuition</vt:lpstr>
      <vt:lpstr>This Looks Like That: Is this Interpretable?</vt:lpstr>
      <vt:lpstr>Outline</vt:lpstr>
      <vt:lpstr>Conclusion</vt:lpstr>
      <vt:lpstr>Criticisms and how to address them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Lakkaraju, Himabindu</cp:lastModifiedBy>
  <cp:revision>3</cp:revision>
  <dcterms:modified xsi:type="dcterms:W3CDTF">2019-10-22T20:32:55Z</dcterms:modified>
</cp:coreProperties>
</file>